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1" r:id="rId5"/>
    <p:sldId id="272" r:id="rId6"/>
    <p:sldId id="266" r:id="rId7"/>
    <p:sldId id="267" r:id="rId8"/>
    <p:sldId id="268" r:id="rId9"/>
    <p:sldId id="269" r:id="rId10"/>
    <p:sldId id="285" r:id="rId11"/>
    <p:sldId id="282" r:id="rId12"/>
    <p:sldId id="271" r:id="rId13"/>
    <p:sldId id="274" r:id="rId14"/>
    <p:sldId id="278" r:id="rId15"/>
    <p:sldId id="280" r:id="rId16"/>
    <p:sldId id="275" r:id="rId17"/>
    <p:sldId id="276" r:id="rId18"/>
    <p:sldId id="277" r:id="rId19"/>
    <p:sldId id="281" r:id="rId20"/>
    <p:sldId id="283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19B-0CB6-4F75-B240-7A0FFE62752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88EF64-B1FA-4306-9ECF-79AD886C81A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19B-0CB6-4F75-B240-7A0FFE62752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F64-B1FA-4306-9ECF-79AD886C81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588EF64-B1FA-4306-9ECF-79AD886C81A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19B-0CB6-4F75-B240-7A0FFE62752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19B-0CB6-4F75-B240-7A0FFE62752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588EF64-B1FA-4306-9ECF-79AD886C81A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19B-0CB6-4F75-B240-7A0FFE62752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88EF64-B1FA-4306-9ECF-79AD886C81A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53BD19B-0CB6-4F75-B240-7A0FFE62752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EF64-B1FA-4306-9ECF-79AD886C81A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19B-0CB6-4F75-B240-7A0FFE62752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588EF64-B1FA-4306-9ECF-79AD886C81A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19B-0CB6-4F75-B240-7A0FFE62752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588EF64-B1FA-4306-9ECF-79AD886C81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19B-0CB6-4F75-B240-7A0FFE62752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88EF64-B1FA-4306-9ECF-79AD886C81A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88EF64-B1FA-4306-9ECF-79AD886C81A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D19B-0CB6-4F75-B240-7A0FFE62752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588EF64-B1FA-4306-9ECF-79AD886C81A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53BD19B-0CB6-4F75-B240-7A0FFE62752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53BD19B-0CB6-4F75-B240-7A0FFE627522}" type="datetimeFigureOut">
              <a:rPr lang="it-IT" smtClean="0"/>
              <a:pPr/>
              <a:t>18/04/2016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88EF64-B1FA-4306-9ECF-79AD886C81A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neoassunti.indire.it/2016/files/linee_guida_osservazione.pdf" TargetMode="External"/><Relationship Id="rId3" Type="http://schemas.openxmlformats.org/officeDocument/2006/relationships/hyperlink" Target="http://neoassunti.indire.it/2016/files/risorse-per-docenti.pdf" TargetMode="External"/><Relationship Id="rId7" Type="http://schemas.openxmlformats.org/officeDocument/2006/relationships/hyperlink" Target="http://neoassunti.indire.it/2016/files/indicazioni_bilancio_competenze.docx" TargetMode="External"/><Relationship Id="rId2" Type="http://schemas.openxmlformats.org/officeDocument/2006/relationships/hyperlink" Target="http://neoassunti.indire.it/2016/files/risorse-per-docenti_guida-complet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oassunti.indire.it/2016/files/indicazioni_bilancio_competenze.rtf" TargetMode="External"/><Relationship Id="rId5" Type="http://schemas.openxmlformats.org/officeDocument/2006/relationships/hyperlink" Target="http://neoassunti.indire.it/2016/files/indicazioni_bilancio_competenze.pdf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://neoassunti.indire.it/2016/files/indicazioni_procedura_iscrizione.pdf" TargetMode="External"/><Relationship Id="rId9" Type="http://schemas.openxmlformats.org/officeDocument/2006/relationships/hyperlink" Target="http://istruzioneer.it/wp-content/uploads/2012/01/Essere_docenti_2015-16.zi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istitutocomprensivonord.prato.gov.it/wp-content/uploads/2015/03/scuola-secondaria-1grado-Ferm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92055" cy="5534206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899592" y="692696"/>
            <a:ext cx="7416824" cy="1077218"/>
          </a:xfrm>
          <a:prstGeom prst="rect">
            <a:avLst/>
          </a:prstGeom>
          <a:solidFill>
            <a:srgbClr val="FFFFCC">
              <a:alpha val="64000"/>
            </a:srgbClr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  <a:t>ocenti </a:t>
            </a:r>
            <a:r>
              <a:rPr lang="it-IT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  <a:t>neoassunti</a:t>
            </a:r>
          </a:p>
          <a:p>
            <a:pPr algn="ctr">
              <a:defRPr/>
            </a:pPr>
            <a:r>
              <a:rPr lang="it-IT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  <a:t>a.s.</a:t>
            </a:r>
            <a:r>
              <a:rPr lang="it-IT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  <a:t> 2015/2016</a:t>
            </a:r>
          </a:p>
        </p:txBody>
      </p:sp>
      <p:sp>
        <p:nvSpPr>
          <p:cNvPr id="3" name="Rettangolo 2"/>
          <p:cNvSpPr/>
          <p:nvPr/>
        </p:nvSpPr>
        <p:spPr>
          <a:xfrm>
            <a:off x="899592" y="3429000"/>
            <a:ext cx="7416824" cy="1077218"/>
          </a:xfrm>
          <a:prstGeom prst="rect">
            <a:avLst/>
          </a:prstGeom>
          <a:solidFill>
            <a:srgbClr val="FFFFCC">
              <a:alpha val="64000"/>
            </a:srgbClr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  <a:t>Istituto Comprensivo Nord</a:t>
            </a:r>
          </a:p>
          <a:p>
            <a:pPr algn="ctr">
              <a:defRPr/>
            </a:pP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PRATO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99592" y="5229200"/>
            <a:ext cx="7416824" cy="461665"/>
          </a:xfrm>
          <a:prstGeom prst="rect">
            <a:avLst/>
          </a:prstGeom>
          <a:solidFill>
            <a:srgbClr val="FFFFCC">
              <a:alpha val="64000"/>
            </a:srgbClr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Dirigente: prof. Riccardo Fattori</a:t>
            </a:r>
            <a:endParaRPr lang="it-IT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cs typeface="+mn-cs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503920" cy="5544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t-IT" sz="1200" dirty="0" smtClean="0">
                <a:hlinkClick r:id="rId2"/>
              </a:rPr>
              <a:t>Guida completa all'uso delle risorse per docenti</a:t>
            </a:r>
            <a:r>
              <a:rPr lang="it-IT" sz="1200" dirty="0" smtClean="0"/>
              <a:t> </a:t>
            </a:r>
          </a:p>
          <a:p>
            <a:pPr marL="0" indent="0">
              <a:buNone/>
            </a:pPr>
            <a:r>
              <a:rPr lang="it-IT" sz="1200" dirty="0" smtClean="0"/>
              <a:t>Questa guida presenta in modo dettagliato, per ogni ambito disciplinare, le selezioni dei materiali proposti all'interno dell'ambiente ''Neoassunti </a:t>
            </a:r>
            <a:r>
              <a:rPr lang="it-IT" sz="1200" dirty="0" err="1" smtClean="0"/>
              <a:t>a.s.</a:t>
            </a:r>
            <a:r>
              <a:rPr lang="it-IT" sz="1200" dirty="0" smtClean="0"/>
              <a:t> 2015/16''. In questo documento, oltre a dar conto della mappatura sulla base della quale il materiale è stato indicizzato (livello scolastico, richiamo alle aree dei Laboratori e agli ambiti analizzati con il Bilancio delle competenze), viene descritto l'argomento di ogni traccia e proposto l'elenco dettagliato delle risorse che ne fanno parte con specifica indicazione della tipologia di materiale (Percorso didattico, Materiale di studio, </a:t>
            </a:r>
            <a:r>
              <a:rPr lang="it-IT" sz="1200" dirty="0" err="1" smtClean="0"/>
              <a:t>Videolab</a:t>
            </a:r>
            <a:r>
              <a:rPr lang="it-IT" sz="1200" dirty="0" smtClean="0"/>
              <a:t>, Studio di caso, ecc). </a:t>
            </a:r>
          </a:p>
          <a:p>
            <a:pPr marL="0" indent="0">
              <a:buNone/>
            </a:pPr>
            <a:r>
              <a:rPr lang="it-IT" sz="1200" dirty="0" smtClean="0">
                <a:hlinkClick r:id="rId3"/>
              </a:rPr>
              <a:t>Mini-guida all'uso delle risorse per docenti</a:t>
            </a:r>
            <a:r>
              <a:rPr lang="it-IT" sz="1200" dirty="0" smtClean="0"/>
              <a:t> </a:t>
            </a:r>
          </a:p>
          <a:p>
            <a:pPr marL="0" indent="0">
              <a:buNone/>
            </a:pPr>
            <a:r>
              <a:rPr lang="it-IT" sz="1200" dirty="0" smtClean="0"/>
              <a:t>In questa mini-guida sono sinteticamente descritte le tracce dei materiali proposti all'interno dell'ambiente ''Neoassunti </a:t>
            </a:r>
            <a:r>
              <a:rPr lang="it-IT" sz="1200" dirty="0" err="1" smtClean="0"/>
              <a:t>a.s.</a:t>
            </a:r>
            <a:r>
              <a:rPr lang="it-IT" sz="1200" dirty="0" smtClean="0"/>
              <a:t> 2015/16'', utilizzabili come traccia e spunto facoltativi per la realizzazione delle attività didattiche. Il materiale descritto nella mini-guida è stato indicizzato in base a una mappatura che, oltre a dar conto dell'ambito disciplinare, dell'ordine e del grado scolastico, richiama le aree trasversali dei Laboratori e le aree analizzate con il Bilancio delle competenze.</a:t>
            </a:r>
          </a:p>
          <a:p>
            <a:pPr marL="0" indent="0">
              <a:buNone/>
            </a:pPr>
            <a:r>
              <a:rPr lang="it-IT" sz="1200" dirty="0" smtClean="0">
                <a:hlinkClick r:id="rId4"/>
              </a:rPr>
              <a:t>Istruzioni per l'iscrizione all'ambiente online</a:t>
            </a:r>
            <a:r>
              <a:rPr lang="it-IT" sz="1200" dirty="0" smtClean="0"/>
              <a:t> </a:t>
            </a:r>
          </a:p>
          <a:p>
            <a:pPr marL="0" indent="0">
              <a:buNone/>
            </a:pPr>
            <a:r>
              <a:rPr lang="it-IT" sz="1200" dirty="0" smtClean="0"/>
              <a:t>Breve guida alla procedura di iscrizione all'ambiente online, valida dal 18 febbraio 2016 per i docenti neoassunti. Le istruzioni sono valide anche per i </a:t>
            </a:r>
            <a:r>
              <a:rPr lang="it-IT" sz="1200" b="1" dirty="0" smtClean="0"/>
              <a:t>tutor che però potranno iscriversi alla piattaforma solo in secondo momento</a:t>
            </a:r>
            <a:r>
              <a:rPr lang="it-IT" sz="1200" dirty="0" smtClean="0"/>
              <a:t>, a partire dalla data che comunicheremo su questo sito. </a:t>
            </a:r>
          </a:p>
          <a:p>
            <a:pPr marL="0" indent="0">
              <a:buNone/>
            </a:pPr>
            <a:r>
              <a:rPr lang="it-IT" sz="1200" dirty="0" smtClean="0">
                <a:hlinkClick r:id="rId5"/>
              </a:rPr>
              <a:t>Il Bilancio di competenze iniziale</a:t>
            </a:r>
            <a:r>
              <a:rPr lang="it-IT" sz="1200" dirty="0" smtClean="0"/>
              <a:t> </a:t>
            </a:r>
          </a:p>
          <a:p>
            <a:pPr marL="0" indent="0">
              <a:buNone/>
            </a:pPr>
            <a:r>
              <a:rPr lang="it-IT" sz="1200" dirty="0" smtClean="0"/>
              <a:t>che supporta i docenti nella costruzione dei testi rispetto ai descrittori delle aree di competenza individuate, con l'ausilio di specifiche domande guida.</a:t>
            </a:r>
          </a:p>
          <a:p>
            <a:pPr marL="0" indent="0">
              <a:buNone/>
            </a:pPr>
            <a:r>
              <a:rPr lang="it-IT" sz="1200" dirty="0" smtClean="0"/>
              <a:t>È possibile scaricare il bilancio anche in versione </a:t>
            </a:r>
            <a:r>
              <a:rPr lang="it-IT" sz="1200" dirty="0" smtClean="0">
                <a:hlinkClick r:id="rId6"/>
              </a:rPr>
              <a:t>RTF</a:t>
            </a:r>
            <a:r>
              <a:rPr lang="it-IT" sz="1200" dirty="0" smtClean="0"/>
              <a:t> e </a:t>
            </a:r>
            <a:r>
              <a:rPr lang="it-IT" sz="1200" dirty="0" smtClean="0">
                <a:hlinkClick r:id="rId7"/>
              </a:rPr>
              <a:t>DOCX</a:t>
            </a:r>
            <a:endParaRPr lang="it-IT" sz="1200" dirty="0" smtClean="0"/>
          </a:p>
          <a:p>
            <a:pPr marL="0" indent="0">
              <a:buNone/>
            </a:pPr>
            <a:r>
              <a:rPr lang="it-IT" sz="1200" dirty="0" smtClean="0">
                <a:hlinkClick r:id="rId8"/>
              </a:rPr>
              <a:t>Le Linee guida sull'osservazione della pratica didattica basata sui video </a:t>
            </a:r>
            <a:endParaRPr lang="it-IT" sz="1200" dirty="0" smtClean="0"/>
          </a:p>
          <a:p>
            <a:pPr marL="0" indent="0">
              <a:buNone/>
            </a:pPr>
            <a:r>
              <a:rPr lang="it-IT" sz="1200" dirty="0" smtClean="0"/>
              <a:t>Realizzate dall'Indire, supportano i docenti nello sviluppo della "</a:t>
            </a:r>
            <a:r>
              <a:rPr lang="it-IT" sz="1200" dirty="0" err="1" smtClean="0"/>
              <a:t>professional</a:t>
            </a:r>
            <a:r>
              <a:rPr lang="it-IT" sz="1200" dirty="0" smtClean="0"/>
              <a:t> vision", ovvero la capacità di riflettere sulla propria pratica professionale con l'ausilio di video registrati durante l'attività in classe. Il documento intende favorire la riflessione e la rielaborazione fra pari e con il tutor allo scopo di migliorare la progettazione e la pratica degli insegnanti neoassunti impegnati nella formazione. Il documento è diviso in due sezioni: la prima riguarda esplicitamente l'uso del video, mentre la seconda può fungere da traccia per l'osservazione reciproca docente/tutor in classe.  </a:t>
            </a:r>
          </a:p>
          <a:p>
            <a:pPr marL="0" indent="0">
              <a:buNone/>
            </a:pPr>
            <a:r>
              <a:rPr lang="it-IT" sz="1200" dirty="0" smtClean="0">
                <a:hlinkClick r:id="rId9"/>
              </a:rPr>
              <a:t>Saggi estratti da ''Essere docenti in Emilia Romagna. Guida informativa per gli insegnanti neoassunti a.s</a:t>
            </a:r>
            <a:r>
              <a:rPr lang="it-IT" sz="1200" dirty="0" err="1" smtClean="0">
                <a:hlinkClick r:id="rId9"/>
              </a:rPr>
              <a:t>.201</a:t>
            </a:r>
            <a:r>
              <a:rPr lang="it-IT" sz="1200" dirty="0" smtClean="0">
                <a:hlinkClick r:id="rId9"/>
              </a:rPr>
              <a:t>5/16'' (a cura dell'USR Emilia Romagna)</a:t>
            </a:r>
            <a:endParaRPr lang="it-IT" sz="1200" dirty="0" smtClean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8640"/>
            <a:ext cx="3982216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Alcuni materiali tratti dalla piattaforma</a:t>
            </a:r>
            <a:endParaRPr kumimoji="0" lang="it-IT" sz="2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tutoronline09.files.wordpress.com/2013/01/indire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188640"/>
            <a:ext cx="4568130" cy="93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sultati immagini per ANNO DI FORM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988619" cy="280831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268760"/>
            <a:ext cx="820891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Incontro propedeutico</a:t>
            </a:r>
            <a:endParaRPr kumimoji="0" lang="it-IT" sz="2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332656"/>
            <a:ext cx="8208912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Anno di formazione: </a:t>
            </a:r>
            <a:r>
              <a:rPr lang="it-IT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step</a:t>
            </a:r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it-IT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by</a:t>
            </a:r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it-IT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step</a:t>
            </a:r>
            <a:endParaRPr kumimoji="0" lang="it-IT" sz="3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4581128"/>
            <a:ext cx="820891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 smtClean="0"/>
              <a:t>L’obiettivo è quello di illustrare le modalità generali del percorso di formazione, il</a:t>
            </a:r>
          </a:p>
          <a:p>
            <a:r>
              <a:rPr lang="it-IT" sz="2400" dirty="0" smtClean="0"/>
              <a:t>profilo professionale atteso, le innovazioni in atto nella scuola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arcodesantis.com/wp-content/uploads/2011/09/bilancio-di-competen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62" y="188640"/>
            <a:ext cx="8793325" cy="309634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260648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it-IT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Il Bilancio di 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competenze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1520" y="908720"/>
            <a:ext cx="5976664" cy="24482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Attività che dà avvio al percorso formativo del docente neoassunto.</a:t>
            </a:r>
          </a:p>
          <a:p>
            <a:pPr algn="just"/>
            <a:r>
              <a:rPr lang="it-IT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L’obiettivo di questa attività è di consentire al docente neoassunto di connettere le esperienze maturate in precedenti ambiti professionali e personali, per fare il punto sulle competenze possedute e su quelle da potenziare.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3528" y="5157192"/>
            <a:ext cx="8496944" cy="1440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2000" dirty="0" smtClean="0"/>
              <a:t>L’attività guidata per la realizzazione del Bilancio di Competenze non assume un carattere valutativo, ma è finalizzata alla costruzione di un dispositivo pedagogico in grado di fare emergere la percezione di autoefficacia del docente rispetto ad alcune delle complesse funzioni che è chiamato a svolgere.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3528" y="3429000"/>
            <a:ext cx="8496944" cy="158417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it-IT" sz="2000" dirty="0" smtClean="0">
                <a:solidFill>
                  <a:srgbClr val="002060"/>
                </a:solidFill>
              </a:rPr>
              <a:t>A questa fase farà seguito l’elaborazione di un Patto formativo, da condividere con il tutor e il dirigente scolastico (art. 5, DM 850/2015; art. 4, </a:t>
            </a:r>
            <a:r>
              <a:rPr lang="it-IT" sz="2000" dirty="0" err="1" smtClean="0">
                <a:solidFill>
                  <a:srgbClr val="002060"/>
                </a:solidFill>
              </a:rPr>
              <a:t>CM</a:t>
            </a:r>
            <a:r>
              <a:rPr lang="it-IT" sz="2000" dirty="0" smtClean="0">
                <a:solidFill>
                  <a:srgbClr val="002060"/>
                </a:solidFill>
              </a:rPr>
              <a:t> 36167/2015), utile a delineare alcuni impegni e percorsi formativi per migliorare la propria professionalità nel contesto della scuola in cui si opera.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88640"/>
            <a:ext cx="849694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dirty="0" smtClean="0"/>
              <a:t>Obiettivi del Bilancio di competenze</a:t>
            </a:r>
            <a:endParaRPr lang="it-IT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764704"/>
            <a:ext cx="8496944" cy="19442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200" b="1" dirty="0" smtClean="0"/>
              <a:t>1.Elaborare una strategia </a:t>
            </a:r>
            <a:r>
              <a:rPr lang="it-IT" sz="2200" b="1" dirty="0" err="1" smtClean="0"/>
              <a:t>diazione</a:t>
            </a:r>
            <a:r>
              <a:rPr lang="it-IT" sz="2200" b="1" dirty="0" smtClean="0"/>
              <a:t> a partire dalla ricostruzione della storia personale-professionale,</a:t>
            </a:r>
          </a:p>
          <a:p>
            <a:r>
              <a:rPr lang="it-IT" sz="2200" b="1" dirty="0" smtClean="0"/>
              <a:t>2.Accompagnare la mobilità,</a:t>
            </a:r>
          </a:p>
          <a:p>
            <a:r>
              <a:rPr lang="it-IT" sz="2200" b="1" dirty="0" smtClean="0"/>
              <a:t>3.definire percorsi di formazione per sviluppare ulteriori competenze.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2924944"/>
            <a:ext cx="849694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dirty="0" smtClean="0"/>
              <a:t>Il Profilo di competenze</a:t>
            </a:r>
            <a:endParaRPr lang="it-IT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3528" y="3573016"/>
            <a:ext cx="8496944" cy="30963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 err="1" smtClean="0"/>
              <a:t>•Definisce</a:t>
            </a:r>
            <a:r>
              <a:rPr lang="it-IT" sz="2400" dirty="0" smtClean="0"/>
              <a:t> la figura professionale</a:t>
            </a:r>
          </a:p>
          <a:p>
            <a:r>
              <a:rPr lang="it-IT" sz="2400" dirty="0" err="1" smtClean="0"/>
              <a:t>•Definisce</a:t>
            </a:r>
            <a:r>
              <a:rPr lang="it-IT" sz="2400" dirty="0" smtClean="0"/>
              <a:t> l’ambito di competenza</a:t>
            </a:r>
          </a:p>
          <a:p>
            <a:r>
              <a:rPr lang="it-IT" sz="2400" dirty="0" err="1" smtClean="0"/>
              <a:t>•Orienta</a:t>
            </a:r>
            <a:r>
              <a:rPr lang="it-IT" sz="2400" dirty="0" smtClean="0"/>
              <a:t> la formazione</a:t>
            </a:r>
          </a:p>
          <a:p>
            <a:r>
              <a:rPr lang="it-IT" sz="2400" dirty="0" err="1" smtClean="0"/>
              <a:t>•Connette</a:t>
            </a:r>
            <a:r>
              <a:rPr lang="it-IT" sz="2400" dirty="0" smtClean="0"/>
              <a:t> saperi teorico-pratici</a:t>
            </a:r>
          </a:p>
          <a:p>
            <a:pPr algn="ctr"/>
            <a:r>
              <a:rPr lang="it-IT" sz="2400" dirty="0" smtClean="0"/>
              <a:t>PERMETTE </a:t>
            </a:r>
            <a:r>
              <a:rPr lang="it-IT" sz="2400" dirty="0" err="1" smtClean="0"/>
              <a:t>DI</a:t>
            </a:r>
            <a:endParaRPr lang="it-IT" sz="2400" dirty="0" smtClean="0"/>
          </a:p>
          <a:p>
            <a:r>
              <a:rPr lang="it-IT" sz="2400" b="1" dirty="0" smtClean="0"/>
              <a:t>Identificare lo scarto tra «prescritto e reale»</a:t>
            </a:r>
          </a:p>
          <a:p>
            <a:r>
              <a:rPr lang="it-IT" sz="2400" dirty="0" smtClean="0"/>
              <a:t>Individuare percorsi </a:t>
            </a:r>
            <a:r>
              <a:rPr lang="it-IT" sz="2400" dirty="0" err="1" smtClean="0"/>
              <a:t>auto-co</a:t>
            </a:r>
            <a:r>
              <a:rPr lang="it-IT" sz="2400" dirty="0" smtClean="0"/>
              <a:t> formativi per lo sviluppo professionale</a:t>
            </a:r>
            <a:endParaRPr lang="it-IT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inaudio.eu/blog/wp-content/uploads/2013/07/A4-Bilancio-di-Competen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534" y="836712"/>
            <a:ext cx="8537368" cy="489654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60648"/>
            <a:ext cx="8496944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 buon bilancio iniziale aiuta </a:t>
            </a:r>
            <a:r>
              <a:rPr lang="it-IT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a…</a:t>
            </a:r>
            <a:endParaRPr lang="it-IT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3528" y="980728"/>
            <a:ext cx="8496944" cy="129614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 err="1" smtClean="0"/>
              <a:t>•precisare</a:t>
            </a:r>
            <a:r>
              <a:rPr lang="it-IT" sz="2400" dirty="0" smtClean="0"/>
              <a:t> gli elementi sui quali far convergere l’attenzione del tutor e del neo-assunto nella fase </a:t>
            </a:r>
            <a:r>
              <a:rPr lang="it-IT" sz="2400" i="1" dirty="0" err="1" smtClean="0"/>
              <a:t>Peer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to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peer</a:t>
            </a:r>
            <a:r>
              <a:rPr lang="it-IT" sz="2400" i="1" dirty="0" smtClean="0"/>
              <a:t> e nella elaborazione del portfolio;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5536" y="3212976"/>
            <a:ext cx="8496944" cy="33843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400" dirty="0" smtClean="0">
                <a:solidFill>
                  <a:srgbClr val="FF0000"/>
                </a:solidFill>
              </a:rPr>
              <a:t>• predisporre una documentazione didattica chiara e  pertinente da inserire nel portfolio digitale, al fine di  individuare i cambiamenti necessari a migliorare il proprio agire professionale;</a:t>
            </a:r>
          </a:p>
          <a:p>
            <a:endParaRPr lang="it-IT" sz="2400" dirty="0" smtClean="0"/>
          </a:p>
          <a:p>
            <a:r>
              <a:rPr lang="it-IT" sz="2400" dirty="0" smtClean="0"/>
              <a:t>• agevolare la preparazione della fase istruttoria curata dal tutor di fronte al Comitato di Valutazione, in ordine al percorso formativo e professionale del neo-assunto (art. 13, DM 850, 2015).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rainingweb.it/media/catalog/product/cache/1/image/365x265/9df78eab33525d08d6e5fb8d27136e95/b/i/bilancio_delle_competenze_lampad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1785256" cy="129614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60648"/>
            <a:ext cx="8568952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 AZIONI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843808" y="1052736"/>
            <a:ext cx="6048672" cy="165618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t-IT" sz="1900" dirty="0" smtClean="0"/>
              <a:t>precisare gli elementi sui quali far </a:t>
            </a:r>
            <a:r>
              <a:rPr lang="it-IT" sz="1900" dirty="0" err="1" smtClean="0"/>
              <a:t>Testo-progettazione</a:t>
            </a:r>
            <a:r>
              <a:rPr lang="it-IT" sz="1900" dirty="0" smtClean="0"/>
              <a:t> in cui si esplicita come si prevede che si svolga la sessione. Non solo quindi obiettivi e tipologie di attività ma la struttura.</a:t>
            </a:r>
          </a:p>
          <a:p>
            <a:pPr algn="just"/>
            <a:r>
              <a:rPr lang="it-IT" sz="1900" dirty="0" smtClean="0"/>
              <a:t>Domande guida.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052736"/>
            <a:ext cx="2592288" cy="72007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Progettazione</a:t>
            </a:r>
            <a:endParaRPr lang="it-IT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3284984"/>
            <a:ext cx="2520280" cy="72007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Azione in classe</a:t>
            </a:r>
            <a:endParaRPr lang="it-IT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9512" y="5733256"/>
            <a:ext cx="2520280" cy="72007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Riflessione</a:t>
            </a:r>
            <a:endParaRPr lang="it-IT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843808" y="2852936"/>
            <a:ext cx="6048672" cy="19442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1900" dirty="0" smtClean="0">
                <a:solidFill>
                  <a:srgbClr val="FF0000"/>
                </a:solidFill>
              </a:rPr>
              <a:t>Documentazione dell’attività ovvero inserire:</a:t>
            </a:r>
          </a:p>
          <a:p>
            <a:r>
              <a:rPr lang="it-IT" sz="1900" dirty="0" smtClean="0">
                <a:solidFill>
                  <a:srgbClr val="FF0000"/>
                </a:solidFill>
              </a:rPr>
              <a:t>1.Materiali predisposti dal docente;</a:t>
            </a:r>
          </a:p>
          <a:p>
            <a:r>
              <a:rPr lang="it-IT" sz="1900" dirty="0" smtClean="0">
                <a:solidFill>
                  <a:srgbClr val="FF0000"/>
                </a:solidFill>
              </a:rPr>
              <a:t>2.Materiali raccolti durante la lezione (foto, video)</a:t>
            </a:r>
          </a:p>
          <a:p>
            <a:r>
              <a:rPr lang="it-IT" sz="1900" dirty="0" smtClean="0">
                <a:solidFill>
                  <a:srgbClr val="FF0000"/>
                </a:solidFill>
              </a:rPr>
              <a:t>3.Materiali prodotti dagli studenti.</a:t>
            </a:r>
          </a:p>
          <a:p>
            <a:r>
              <a:rPr lang="it-IT" sz="1900" dirty="0" smtClean="0">
                <a:solidFill>
                  <a:srgbClr val="FF0000"/>
                </a:solidFill>
              </a:rPr>
              <a:t>4.Materiali grigi (osservazione a caldo di doc, tutor).</a:t>
            </a:r>
          </a:p>
          <a:p>
            <a:r>
              <a:rPr lang="it-IT" sz="1900" dirty="0" smtClean="0">
                <a:solidFill>
                  <a:srgbClr val="FF0000"/>
                </a:solidFill>
              </a:rPr>
              <a:t>Costruire una narrazione con strumento digitale.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843808" y="5085184"/>
            <a:ext cx="6048672" cy="15121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1900" dirty="0" smtClean="0">
                <a:solidFill>
                  <a:schemeClr val="accent6">
                    <a:lumMod val="50000"/>
                  </a:schemeClr>
                </a:solidFill>
              </a:rPr>
              <a:t>Analisi a posteriori del percorso in cui confrontando l’agito e il progettato si individuano le attività che hanno funzionato e quelle in cui sono emersi problemi. </a:t>
            </a:r>
          </a:p>
          <a:p>
            <a:r>
              <a:rPr lang="it-IT" sz="1900" dirty="0" smtClean="0">
                <a:solidFill>
                  <a:schemeClr val="accent6">
                    <a:lumMod val="50000"/>
                  </a:schemeClr>
                </a:solidFill>
              </a:rPr>
              <a:t>Identificazione delle cause e di possibili rinforzi o strumenti correttivi.</a:t>
            </a:r>
          </a:p>
        </p:txBody>
      </p:sp>
      <p:pic>
        <p:nvPicPr>
          <p:cNvPr id="23556" name="Picture 4" descr="http://www.altrapsicologia.com/piemonte/wp-content/themes/themorningafter/functions/thumb.php?src=http://www.altrapsicologia.com/piemonte/wp-content/uploads/01-Professione-Psicologo.png&amp;w=200&amp;h=200&amp;zc=1&amp;q=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1544960" cy="154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pconsulenze.it/finanziamenti/wp-content/uploads/2015/07/Fotolia_71006298_Subscription_Monthly_M-300x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550525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306814"/>
            <a:ext cx="8496944" cy="738664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Dieci nuove competenze per insegnare</a:t>
            </a:r>
          </a:p>
          <a:p>
            <a:pPr algn="ctr"/>
            <a:r>
              <a:rPr lang="it-IT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it-IT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Perrenoud</a:t>
            </a:r>
            <a:r>
              <a:rPr lang="it-IT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2002)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3528" y="1916832"/>
            <a:ext cx="8496944" cy="452431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err="1" smtClean="0"/>
              <a:t>•Organizzare</a:t>
            </a:r>
            <a:r>
              <a:rPr lang="it-IT" sz="2400" dirty="0" smtClean="0"/>
              <a:t> e animare le situazioni di apprendimento</a:t>
            </a:r>
          </a:p>
          <a:p>
            <a:r>
              <a:rPr lang="it-IT" sz="2400" dirty="0" err="1" smtClean="0"/>
              <a:t>•Gestire</a:t>
            </a:r>
            <a:r>
              <a:rPr lang="it-IT" sz="2400" dirty="0" smtClean="0"/>
              <a:t> la progressione dell’apprendimento</a:t>
            </a:r>
          </a:p>
          <a:p>
            <a:r>
              <a:rPr lang="it-IT" sz="2400" dirty="0" err="1" smtClean="0"/>
              <a:t>•</a:t>
            </a:r>
            <a:r>
              <a:rPr lang="it-IT" sz="2400" i="1" dirty="0" err="1" smtClean="0"/>
              <a:t>Osservare</a:t>
            </a:r>
            <a:r>
              <a:rPr lang="it-IT" sz="2400" i="1" dirty="0" smtClean="0"/>
              <a:t> e valutare gli studenti nelle situazioni di apprendimento, secondo un approccio formativo.</a:t>
            </a:r>
          </a:p>
          <a:p>
            <a:r>
              <a:rPr lang="it-IT" sz="2400" dirty="0" err="1" smtClean="0"/>
              <a:t>•</a:t>
            </a:r>
            <a:r>
              <a:rPr lang="it-IT" sz="2400" i="1" dirty="0" err="1" smtClean="0"/>
              <a:t>Coinvolgere</a:t>
            </a:r>
            <a:r>
              <a:rPr lang="it-IT" sz="2400" i="1" dirty="0" smtClean="0"/>
              <a:t> gli studenti nel loro apprendimento e nel loro lavoro</a:t>
            </a:r>
          </a:p>
          <a:p>
            <a:r>
              <a:rPr lang="it-IT" sz="2400" dirty="0" err="1" smtClean="0"/>
              <a:t>•Lavorare</a:t>
            </a:r>
            <a:r>
              <a:rPr lang="it-IT" sz="2400" dirty="0" smtClean="0"/>
              <a:t> in gruppo</a:t>
            </a:r>
          </a:p>
          <a:p>
            <a:r>
              <a:rPr lang="it-IT" sz="2400" dirty="0" err="1" smtClean="0"/>
              <a:t>•Partecipare</a:t>
            </a:r>
            <a:r>
              <a:rPr lang="it-IT" sz="2400" dirty="0" smtClean="0"/>
              <a:t> alla gestione della scuola</a:t>
            </a:r>
          </a:p>
          <a:p>
            <a:r>
              <a:rPr lang="it-IT" sz="2400" dirty="0" err="1" smtClean="0"/>
              <a:t>•</a:t>
            </a:r>
            <a:r>
              <a:rPr lang="it-IT" sz="2400" i="1" dirty="0" err="1" smtClean="0"/>
              <a:t>Informare</a:t>
            </a:r>
            <a:r>
              <a:rPr lang="it-IT" sz="2400" i="1" dirty="0" smtClean="0"/>
              <a:t> coinvolgere i genitori</a:t>
            </a:r>
          </a:p>
          <a:p>
            <a:r>
              <a:rPr lang="it-IT" sz="2400" dirty="0" err="1" smtClean="0"/>
              <a:t>•Servirsi</a:t>
            </a:r>
            <a:r>
              <a:rPr lang="it-IT" sz="2400" dirty="0" smtClean="0"/>
              <a:t> delle nuove tecnologie</a:t>
            </a:r>
          </a:p>
          <a:p>
            <a:r>
              <a:rPr lang="it-IT" sz="2400" dirty="0" err="1" smtClean="0"/>
              <a:t>•Affrontare</a:t>
            </a:r>
            <a:r>
              <a:rPr lang="it-IT" sz="2400" dirty="0" smtClean="0"/>
              <a:t> i doveri e i problemi etici della professione.</a:t>
            </a:r>
          </a:p>
          <a:p>
            <a:r>
              <a:rPr lang="it-IT" sz="2400" dirty="0" err="1" smtClean="0"/>
              <a:t>•Curare</a:t>
            </a:r>
            <a:r>
              <a:rPr lang="it-IT" sz="2400" dirty="0" smtClean="0"/>
              <a:t> la propria formazione continua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60648"/>
            <a:ext cx="8496944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Una professionalità «oltre l’aula»</a:t>
            </a:r>
          </a:p>
          <a:p>
            <a:pPr algn="ctr"/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(Legge 107/2015)</a:t>
            </a:r>
            <a:endParaRPr lang="it-IT" sz="2400" b="1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6433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589911"/>
            <a:ext cx="8496944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Il Bilancio finale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3528" y="4293096"/>
            <a:ext cx="8496944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b="1" dirty="0" smtClean="0"/>
              <a:t>Il Bilancio in uscita</a:t>
            </a:r>
            <a:r>
              <a:rPr lang="it-IT" sz="2400" dirty="0" smtClean="0"/>
              <a:t> (art. 5, DM 850/2015) consentirà successivamente di procedere ad una riflessione più approfondita, sulla base di quanto delineato, sperimentato e documentato nel portfolio formativo, per migliorare la propria professionalità nelle diverse dimensioni analizzate.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323528" y="1484784"/>
            <a:ext cx="8496944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Registra il cambiamento rispetto al Bilancio iniziale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Rilancia l’auto progettazione professionale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323528" y="2852936"/>
            <a:ext cx="8496944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it-IT" sz="2400" dirty="0" smtClean="0"/>
              <a:t>Favorisce una continuità nella formazione in servizio(bonus) e un’integrazione nel progetto dell’istituzione scolastica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antiangelicustodi.it/web/images/formazione/laborato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51520" y="908720"/>
            <a:ext cx="8496944" cy="13234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Il docente neoassunto, sulla base del bilancio delle competenze e del patto per lo sviluppo professionale, partecipa a 4 laboratori della durata di 3 ore ciascuno, con la possibilità di optare tra le diverse proposte offerte a  livello territoriale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395536" y="5229200"/>
            <a:ext cx="8352928" cy="132343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 smtClean="0"/>
              <a:t>L’obiettivo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è quello di potenziare le competenze trasversali e approfondire</a:t>
            </a:r>
          </a:p>
          <a:p>
            <a:r>
              <a:rPr lang="it-IT" sz="2000" dirty="0" smtClean="0"/>
              <a:t>conoscenze specifiche del docente, stimolare la condivisione di esperienze e la soluzione di problemi reali del contesto scuola</a:t>
            </a:r>
            <a:endParaRPr lang="it-IT" sz="20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51520" y="188640"/>
            <a:ext cx="849694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Laboratori Formativi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92696"/>
            <a:ext cx="8352928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it-IT" sz="2000" dirty="0"/>
              <a:t>La legge n. 107/2015 introduce significativi cambiamenti </a:t>
            </a:r>
          </a:p>
          <a:p>
            <a:pPr algn="just">
              <a:defRPr/>
            </a:pPr>
            <a:r>
              <a:rPr lang="it-IT" sz="2000" dirty="0"/>
              <a:t>riguardo all’ anno di formazione e di prova. </a:t>
            </a:r>
          </a:p>
          <a:p>
            <a:pPr algn="just">
              <a:defRPr/>
            </a:pPr>
            <a:r>
              <a:rPr lang="it-IT" sz="2000" dirty="0"/>
              <a:t>I commi dal </a:t>
            </a:r>
            <a:r>
              <a:rPr lang="it-IT" sz="2000" b="1" dirty="0"/>
              <a:t>115 al 120</a:t>
            </a:r>
            <a:r>
              <a:rPr lang="it-IT" sz="2000" dirty="0"/>
              <a:t> trattano  la materia , specificando che, dopo la nomina in ruolo, il personale docente effettua un anno di formazione e prova ai fini della conferma in ruolo.</a:t>
            </a:r>
          </a:p>
          <a:p>
            <a:pPr algn="just">
              <a:defRPr/>
            </a:pPr>
            <a:r>
              <a:rPr lang="it-IT" sz="2000" dirty="0">
                <a:solidFill>
                  <a:schemeClr val="tx1"/>
                </a:solidFill>
              </a:rPr>
              <a:t>In qualunque caso, la ripetizione del periodo di prova comporta la partecipazione alle connesse attività di formazione, che sono da considerarsi parte integrante dello stesso servizio di prova.</a:t>
            </a:r>
          </a:p>
          <a:p>
            <a:pPr algn="just">
              <a:defRPr/>
            </a:pPr>
            <a:r>
              <a:rPr lang="it-IT" sz="2000" dirty="0">
                <a:solidFill>
                  <a:schemeClr val="tx1"/>
                </a:solidFill>
              </a:rPr>
              <a:t> (art. 2 D.M. 850/2015).</a:t>
            </a:r>
          </a:p>
          <a:p>
            <a:pPr>
              <a:defRPr/>
            </a:pPr>
            <a:endParaRPr lang="it-IT" altLang="it-IT" sz="2000" kern="0" dirty="0"/>
          </a:p>
        </p:txBody>
      </p:sp>
      <p:pic>
        <p:nvPicPr>
          <p:cNvPr id="35842" name="Picture 2" descr="http://www.professionistiscuola.it/images/neoimmes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458958" cy="252028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88640"/>
            <a:ext cx="820891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ANNO </a:t>
            </a:r>
            <a:r>
              <a:rPr kumimoji="0" lang="it-IT" sz="2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it-IT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PROVA O </a:t>
            </a:r>
            <a:r>
              <a:rPr kumimoji="0" lang="it-IT" sz="2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</a:t>
            </a:r>
            <a:r>
              <a:rPr kumimoji="0" lang="it-IT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FORMAZIONE </a:t>
            </a:r>
            <a:endParaRPr kumimoji="0" lang="it-IT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95536" y="5229200"/>
            <a:ext cx="8496944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 superamento del periodo di formazione e prova è subordinato allo svolgimento di servizio effettivamente prestato per almeno 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180 giorni </a:t>
            </a:r>
            <a:r>
              <a:rPr kumimoji="0" lang="it-IT" alt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nel corso dell’anno scolastico, di cui almeno 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120 per le attività didattiche.  </a:t>
            </a:r>
            <a:r>
              <a:rPr kumimoji="0" lang="it-IT" alt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(art. 3 D.M. 850/2015)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4077072"/>
            <a:ext cx="4824536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cs typeface="+mn-cs"/>
              </a:rPr>
              <a:t> Durata e servizi utili ai fini del periodo di formazione e di prova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ocialistnetwork.org/wp-content/uploads/2013/01/Peer-to-pe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272" y="-47128"/>
            <a:ext cx="6905128" cy="6905128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23528" y="2132856"/>
            <a:ext cx="8496944" cy="13234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Il docente neoassunto, sulla base del bilancio delle competenze e del patto per lo sviluppo professionale, partecipa a 4 laboratori della durata di 3 ore ciascuno, con la possibilità di optare tra le diverse proposte offerte a  livello territoriale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395536" y="5157192"/>
            <a:ext cx="8352928" cy="132343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 smtClean="0"/>
              <a:t>L’obiettivo</a:t>
            </a:r>
            <a:endParaRPr lang="it-IT" sz="2000" dirty="0" smtClean="0"/>
          </a:p>
          <a:p>
            <a:r>
              <a:rPr lang="it-IT" sz="2000" dirty="0" smtClean="0"/>
              <a:t>è quello di potenziare le competenze trasversali e approfondire conoscenze specifiche del docente, stimolare la condivisione di esperienze e la soluzione di problemi reali del contesto scuola</a:t>
            </a:r>
            <a:endParaRPr lang="it-IT" sz="20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188640"/>
            <a:ext cx="849694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Peer</a:t>
            </a:r>
            <a:r>
              <a:rPr lang="it-IT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to</a:t>
            </a:r>
            <a:r>
              <a:rPr lang="it-IT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it-IT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peer</a:t>
            </a:r>
            <a:endParaRPr lang="it-IT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1520" y="37170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L’attività di osservazione tra docente tutor e docente neo assunto o comunque in anno di prova e formazione prevista dall’ar8colo 9 del D.M. n. 850/2015 è  richiamata dalla circolare del MIUR n. 36167 del 5/12/2015, aventi per oggetto il periodo di formazione e prova per i docenti neoassunti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395536" y="836712"/>
            <a:ext cx="8424936" cy="1015663"/>
          </a:xfrm>
          <a:prstGeom prst="rect">
            <a:avLst/>
          </a:prstGeom>
          <a:noFill/>
          <a:effectLst>
            <a:outerShdw blurRad="50800" dist="25400" dir="5400000" rotWithShape="0">
              <a:srgbClr val="000000">
                <a:alpha val="84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L'esperienza didattica, sia del tutor sia del docente neoassunto, si arricchisce attraverso la riflessione e il mutuo scambio fra colleghi (</a:t>
            </a:r>
            <a:r>
              <a:rPr lang="it-IT" sz="2000" dirty="0" err="1" smtClean="0"/>
              <a:t>peer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</a:t>
            </a:r>
            <a:r>
              <a:rPr lang="it-IT" sz="2000" dirty="0" err="1" smtClean="0"/>
              <a:t>peer</a:t>
            </a:r>
            <a:r>
              <a:rPr lang="it-IT" sz="2000" dirty="0" smtClean="0"/>
              <a:t>).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.giuntiscuola.it/_tdz/@media_manager/2904122/?width=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301" y="2492896"/>
            <a:ext cx="5358735" cy="230425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23528" y="764705"/>
            <a:ext cx="8496944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900" b="1" dirty="0" smtClean="0"/>
              <a:t>N: (…) </a:t>
            </a:r>
            <a:r>
              <a:rPr lang="it-IT" sz="1900" b="1" i="1" dirty="0" smtClean="0"/>
              <a:t>un aspetto centrale e professionalizzante, ma che mi causa </a:t>
            </a:r>
            <a:r>
              <a:rPr lang="it-IT" sz="1900" i="1" dirty="0" smtClean="0"/>
              <a:t>anche inquietudine e apprensione: l’osservazione in classe, che il DM 850 definisce “</a:t>
            </a:r>
            <a:r>
              <a:rPr lang="it-IT" sz="1900" i="1" dirty="0" err="1" smtClean="0"/>
              <a:t>peer</a:t>
            </a:r>
            <a:r>
              <a:rPr lang="it-IT" sz="1900" i="1" dirty="0" smtClean="0"/>
              <a:t> </a:t>
            </a:r>
            <a:r>
              <a:rPr lang="it-IT" sz="1900" i="1" dirty="0" err="1" smtClean="0"/>
              <a:t>to</a:t>
            </a:r>
            <a:r>
              <a:rPr lang="it-IT" sz="1900" i="1" dirty="0" smtClean="0"/>
              <a:t> </a:t>
            </a:r>
            <a:r>
              <a:rPr lang="it-IT" sz="1900" i="1" dirty="0" err="1" smtClean="0"/>
              <a:t>peer</a:t>
            </a:r>
            <a:r>
              <a:rPr lang="it-IT" sz="1900" i="1" dirty="0" smtClean="0"/>
              <a:t> – formazione tra pari”. Verrai in classe a osservarmi? Che cosa osserverai? Contenuti, metodologie, gestione della classe?  probabilmente mancherà un po’ della mia solita naturalezza e disinvoltura, perché mi sembrerà di essere valutato e </a:t>
            </a:r>
            <a:r>
              <a:rPr lang="it-IT" sz="1900" i="1" dirty="0" err="1" smtClean="0"/>
              <a:t>Giudicato…</a:t>
            </a:r>
            <a:endParaRPr lang="it-IT" sz="19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188640"/>
            <a:ext cx="849694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T(</a:t>
            </a:r>
            <a:r>
              <a:rPr lang="it-IT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utor</a:t>
            </a:r>
            <a:r>
              <a:rPr lang="it-IT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) e N(</a:t>
            </a:r>
            <a:r>
              <a:rPr lang="it-IT" sz="28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eoassunto</a:t>
            </a:r>
            <a:r>
              <a:rPr lang="it-IT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  <a:endParaRPr lang="it-IT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5536" y="4365104"/>
            <a:ext cx="8496944" cy="21390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900" b="1" dirty="0" smtClean="0"/>
              <a:t>T: </a:t>
            </a:r>
            <a:r>
              <a:rPr lang="it-IT" sz="1900" b="1" i="1" dirty="0" smtClean="0"/>
              <a:t>Concorderemo assieme date, modalità e strumenti, puoi stare </a:t>
            </a:r>
            <a:r>
              <a:rPr lang="it-IT" sz="1900" i="1" dirty="0" smtClean="0"/>
              <a:t>tranquillo. Io verrò nella tua classe e tu farai altrettanto con me. Un minimo calo di naturalezza (…) dovremo probabilmente metterlo in</a:t>
            </a:r>
          </a:p>
          <a:p>
            <a:r>
              <a:rPr lang="it-IT" sz="1900" i="1" dirty="0" smtClean="0"/>
              <a:t>conto sia tu sua io, tuttavia, vedrai, sarà limitata (…) andrai alla grande. Il mio compito non è certamente quello di giudicarti, ma di accompagnarti, di sostenerti, di consigliarti, in poche parole di prendermi cura di te. E così farò anche durante il tuo colloquio di fronte al comitato di valutazione.</a:t>
            </a:r>
            <a:endParaRPr lang="it-IT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188640"/>
            <a:ext cx="849694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La Formazione Online/Portfolio Digitale</a:t>
            </a:r>
            <a:endParaRPr lang="it-IT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4725144"/>
            <a:ext cx="8640960" cy="132343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 smtClean="0"/>
              <a:t>L’obiettivo</a:t>
            </a:r>
          </a:p>
          <a:p>
            <a:r>
              <a:rPr lang="it-IT" sz="2000" dirty="0" smtClean="0"/>
              <a:t> è quello di stimolare l’analisi e la riflessione sul percorso formativo del docente neoassunto al fine di migliorare la sua capacità di progettazione, di realizzazione e di valutazione delle attività didattiche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960440" cy="303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51520" y="1052736"/>
            <a:ext cx="4680520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La formazione on </a:t>
            </a:r>
            <a:r>
              <a:rPr lang="it-IT" sz="2000" dirty="0" err="1" smtClean="0"/>
              <a:t>line</a:t>
            </a:r>
            <a:r>
              <a:rPr lang="it-IT" sz="2000" dirty="0" smtClean="0"/>
              <a:t> accompagna tutto il percorso dei neoassunti, consente al docente di:</a:t>
            </a:r>
          </a:p>
          <a:p>
            <a:r>
              <a:rPr lang="it-IT" sz="2000" dirty="0" smtClean="0"/>
              <a:t>• elaborare un proprio portfolio professionale</a:t>
            </a:r>
          </a:p>
          <a:p>
            <a:r>
              <a:rPr lang="it-IT" sz="2000" dirty="0" smtClean="0"/>
              <a:t>• rispondere a questionari per il monitoraggio delle diverse fasi del percorso formativo</a:t>
            </a:r>
          </a:p>
          <a:p>
            <a:r>
              <a:rPr lang="it-IT" sz="2000" dirty="0" smtClean="0"/>
              <a:t>• consultare materiali di studio, risorse didattiche e siti web dedicati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188640"/>
            <a:ext cx="849694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Incontro di restituzione finale</a:t>
            </a:r>
            <a:endParaRPr lang="it-IT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5445224"/>
            <a:ext cx="8640960" cy="10156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b="1" dirty="0" smtClean="0"/>
              <a:t>L’obiettivo</a:t>
            </a:r>
          </a:p>
          <a:p>
            <a:r>
              <a:rPr lang="it-IT" sz="2000" dirty="0" smtClean="0"/>
              <a:t>è quello di valutare complessivamente l’attività formativa e raccogliere feedback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251520" y="836712"/>
            <a:ext cx="856895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L’amministrazione territoriale organizza un incontro sul percorso di formazione con i docenti neoassunti</a:t>
            </a:r>
            <a:endParaRPr lang="it-IT" sz="2000" dirty="0"/>
          </a:p>
        </p:txBody>
      </p:sp>
      <p:pic>
        <p:nvPicPr>
          <p:cNvPr id="3077" name="Picture 5" descr="http://thumbs.dreamstime.com/z/riunione-e-lampo-di-genio-di-lavoro-di-squadra-di-affari-della-gente-51237589.jpg"/>
          <p:cNvPicPr>
            <a:picLocks noChangeAspect="1" noChangeArrowheads="1"/>
          </p:cNvPicPr>
          <p:nvPr/>
        </p:nvPicPr>
        <p:blipFill>
          <a:blip r:embed="rId2" cstate="print"/>
          <a:srcRect b="10941"/>
          <a:stretch>
            <a:fillRect/>
          </a:stretch>
        </p:blipFill>
        <p:spPr bwMode="auto">
          <a:xfrm>
            <a:off x="1547664" y="1700808"/>
            <a:ext cx="5976664" cy="3562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Patto per lo sviluppo professionale</a:t>
            </a:r>
            <a:endParaRPr lang="it-IT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1520" y="5517232"/>
            <a:ext cx="8640960" cy="101566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Non è un contratto di natura giuridica, ma di un impegno etico- professionale, che si avvicina ai codici di comportamento e soprattutto al patto formativo che si sottoscrive con i genitori e gli allievi.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5004048" y="1052736"/>
            <a:ext cx="3816424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Gli impegni reciproci che legano il docente neo arrivato e la nuova comunità di appartenenza sono “messi nero su bianco” in un apposito</a:t>
            </a:r>
          </a:p>
          <a:p>
            <a:r>
              <a:rPr lang="it-IT" sz="2000" dirty="0" smtClean="0"/>
              <a:t>documento (il “patto”) che impegna e stimola ad assumere un atteggiamento di ricerca e di</a:t>
            </a:r>
          </a:p>
          <a:p>
            <a:r>
              <a:rPr lang="it-IT" sz="2000" dirty="0" smtClean="0"/>
              <a:t>propensione all’innovazione.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251520" y="4221088"/>
            <a:ext cx="856895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Il patto è “ritagliato” sulle caratteristiche del Bilancio di competenze e consente di mettere a fuoco alcuni aspetti su cui si intende dedicare attenzione nel corso del proprio lavoro.</a:t>
            </a:r>
            <a:endParaRPr lang="it-IT" sz="2000" dirty="0"/>
          </a:p>
        </p:txBody>
      </p:sp>
      <p:pic>
        <p:nvPicPr>
          <p:cNvPr id="37890" name="Picture 2" descr="http://ufficiostampabasilicata.it/wp-content/uploads/2015/12/master_FINANCIAL_ADVISO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60851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95536" y="908720"/>
            <a:ext cx="8208912" cy="4093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Non si tratta di “mettere in scena” attività particolari per colpire gli osservatori, ma di condividere pratiche didattiche “normali” .Si tratta di riflettere sui passaggi-chiave in cui si sostanzia una efficace azione didattica, e di prevedere un raccordo preventivo</a:t>
            </a:r>
          </a:p>
          <a:p>
            <a:r>
              <a:rPr lang="it-IT" sz="2000" dirty="0" smtClean="0"/>
              <a:t>(che potrebbe  riguardare tutti gli insegnanti di un istituto coinvolti nell’esperienza),</a:t>
            </a:r>
          </a:p>
          <a:p>
            <a:r>
              <a:rPr lang="it-IT" sz="2000" dirty="0" smtClean="0"/>
              <a:t>in cui concordare i tempi</a:t>
            </a:r>
          </a:p>
          <a:p>
            <a:r>
              <a:rPr lang="it-IT" sz="2000" dirty="0" smtClean="0"/>
              <a:t>e le modalità della</a:t>
            </a:r>
          </a:p>
          <a:p>
            <a:r>
              <a:rPr lang="it-IT" sz="2000" dirty="0" smtClean="0"/>
              <a:t>presenza in classe</a:t>
            </a:r>
          </a:p>
          <a:p>
            <a:r>
              <a:rPr lang="it-IT" sz="2000" dirty="0" smtClean="0"/>
              <a:t>dell’osservatore, gli</a:t>
            </a:r>
          </a:p>
          <a:p>
            <a:r>
              <a:rPr lang="it-IT" sz="2000" dirty="0" smtClean="0"/>
              <a:t>strumenti utilizzabili,</a:t>
            </a:r>
          </a:p>
          <a:p>
            <a:r>
              <a:rPr lang="it-IT" sz="2000" dirty="0" smtClean="0"/>
              <a:t>le avvertenze da</a:t>
            </a:r>
          </a:p>
          <a:p>
            <a:r>
              <a:rPr lang="it-IT" sz="2000" dirty="0" smtClean="0"/>
              <a:t>rispettare.</a:t>
            </a:r>
            <a:endParaRPr lang="it-IT" sz="2000" dirty="0"/>
          </a:p>
        </p:txBody>
      </p:sp>
      <p:pic>
        <p:nvPicPr>
          <p:cNvPr id="38914" name="Picture 2" descr="http://2.bp.blogspot.com/-KKdVURxVYVA/UlVvMMsk7sI/AAAAAAAANDs/SmqQ347oiBc/s1600/clas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80928"/>
            <a:ext cx="5514194" cy="3672408"/>
          </a:xfrm>
          <a:prstGeom prst="rect">
            <a:avLst/>
          </a:prstGeom>
          <a:noFill/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188640"/>
            <a:ext cx="849694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Osservazione in classe</a:t>
            </a:r>
            <a:endParaRPr lang="it-IT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humb1.shutterstock.com/display_pic_with_logo/11994/294226634/stock-vector-tutoring-word-cloud-education-concept-294226634.jpg"/>
          <p:cNvPicPr>
            <a:picLocks noChangeAspect="1" noChangeArrowheads="1"/>
          </p:cNvPicPr>
          <p:nvPr/>
        </p:nvPicPr>
        <p:blipFill>
          <a:blip r:embed="rId2" cstate="print"/>
          <a:srcRect b="6000"/>
          <a:stretch>
            <a:fillRect/>
          </a:stretch>
        </p:blipFill>
        <p:spPr bwMode="auto">
          <a:xfrm>
            <a:off x="4355976" y="2276872"/>
            <a:ext cx="4525643" cy="338437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23528" y="980728"/>
            <a:ext cx="4824536" cy="16312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Tutor è il collega esperto, competente</a:t>
            </a:r>
          </a:p>
          <a:p>
            <a:r>
              <a:rPr lang="it-IT" sz="2000" dirty="0" smtClean="0"/>
              <a:t>e motivato che accompagna i nuovi</a:t>
            </a:r>
          </a:p>
          <a:p>
            <a:r>
              <a:rPr lang="it-IT" sz="2000" dirty="0" smtClean="0"/>
              <a:t>membri di una comunità professionale</a:t>
            </a:r>
          </a:p>
          <a:p>
            <a:r>
              <a:rPr lang="it-IT" sz="2000" dirty="0" smtClean="0"/>
              <a:t>ad rafforzare le proprie motivazioni e</a:t>
            </a:r>
          </a:p>
          <a:p>
            <a:r>
              <a:rPr lang="it-IT" sz="2000" dirty="0" smtClean="0"/>
              <a:t>competenze professionali.</a:t>
            </a:r>
            <a:endParaRPr lang="it-IT" sz="20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3528" y="260648"/>
            <a:ext cx="8496944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Il tutoring</a:t>
            </a:r>
            <a:endParaRPr lang="it-IT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5536" y="4005064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Al di là delle azioni visibili (colloqui, confronti, suggerimenti, fornitura</a:t>
            </a:r>
          </a:p>
          <a:p>
            <a:r>
              <a:rPr lang="it-IT" sz="2000" dirty="0" smtClean="0"/>
              <a:t>di documenti ed esempi,</a:t>
            </a:r>
          </a:p>
          <a:p>
            <a:r>
              <a:rPr lang="it-IT" sz="2000" dirty="0" smtClean="0"/>
              <a:t>affiancamenti in progetti, ecc.)</a:t>
            </a:r>
          </a:p>
          <a:p>
            <a:r>
              <a:rPr lang="it-IT" sz="2000" dirty="0" smtClean="0"/>
              <a:t>ci sono le azioni invisibili, che scaturiscono dalla qualità della</a:t>
            </a:r>
          </a:p>
          <a:p>
            <a:r>
              <a:rPr lang="it-IT" sz="2000" dirty="0" smtClean="0"/>
              <a:t>relazione tra le persone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51520" y="908720"/>
            <a:ext cx="216024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È designato dal DS sentito il Collegio dei Docenti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123728" y="260648"/>
            <a:ext cx="4572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 azioni del tutor</a:t>
            </a:r>
            <a:endParaRPr lang="it-IT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36096" y="4221088"/>
            <a:ext cx="331236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Collabora al bilancio iniziale e finale delle competenze e al patto formativo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51520" y="3573016"/>
            <a:ext cx="22322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Riceve un’attestazione dell’attività svolta</a:t>
            </a:r>
            <a:endParaRPr lang="it-IT" dirty="0"/>
          </a:p>
        </p:txBody>
      </p:sp>
      <p:pic>
        <p:nvPicPr>
          <p:cNvPr id="40964" name="Picture 4" descr="http://www.thetutorwhisperer.com/wordpress/wp-content/uploads/2011/04/tutor.4792215_st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049"/>
          <a:stretch>
            <a:fillRect/>
          </a:stretch>
        </p:blipFill>
        <p:spPr bwMode="auto">
          <a:xfrm>
            <a:off x="2051720" y="1844824"/>
            <a:ext cx="5372100" cy="258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tangolo 13"/>
          <p:cNvSpPr/>
          <p:nvPr/>
        </p:nvSpPr>
        <p:spPr>
          <a:xfrm>
            <a:off x="5580112" y="980728"/>
            <a:ext cx="3002745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dirty="0" smtClean="0"/>
              <a:t>Svolge le ore di </a:t>
            </a:r>
            <a:r>
              <a:rPr lang="it-IT" dirty="0" err="1" smtClean="0"/>
              <a:t>peer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peer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611560" y="5085184"/>
            <a:ext cx="45720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it-IT" dirty="0" smtClean="0"/>
              <a:t>Integra il Comitato di Valutazione in occasione del colloquio sostenuto dal</a:t>
            </a:r>
          </a:p>
          <a:p>
            <a:r>
              <a:rPr lang="it-IT" dirty="0" smtClean="0"/>
              <a:t>neoassunto</a:t>
            </a:r>
            <a:endParaRPr lang="it-IT" dirty="0"/>
          </a:p>
        </p:txBody>
      </p:sp>
      <p:sp>
        <p:nvSpPr>
          <p:cNvPr id="16" name="Freccia a destra 15"/>
          <p:cNvSpPr/>
          <p:nvPr/>
        </p:nvSpPr>
        <p:spPr>
          <a:xfrm rot="13238436">
            <a:off x="1200419" y="2010714"/>
            <a:ext cx="911028" cy="487443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8385841">
            <a:off x="1129095" y="2942826"/>
            <a:ext cx="862540" cy="50640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6929219">
            <a:off x="2678275" y="4064670"/>
            <a:ext cx="1425726" cy="533035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 rot="18853803">
            <a:off x="6261099" y="1440579"/>
            <a:ext cx="807965" cy="510496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rot="3395612">
            <a:off x="6306544" y="3497206"/>
            <a:ext cx="970430" cy="53766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23528" y="908720"/>
            <a:ext cx="5400600" cy="2723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900" dirty="0" smtClean="0"/>
              <a:t>• accoglienza e presa in carico; ascolto;</a:t>
            </a:r>
          </a:p>
          <a:p>
            <a:r>
              <a:rPr lang="it-IT" sz="1900" dirty="0" smtClean="0"/>
              <a:t>• facilitazione;</a:t>
            </a:r>
          </a:p>
          <a:p>
            <a:r>
              <a:rPr lang="it-IT" sz="1900" dirty="0" smtClean="0"/>
              <a:t>• responsabilizzazione;</a:t>
            </a:r>
          </a:p>
          <a:p>
            <a:r>
              <a:rPr lang="it-IT" sz="1900" dirty="0" smtClean="0"/>
              <a:t>• attivazione; accompagnamento e supporto;</a:t>
            </a:r>
          </a:p>
          <a:p>
            <a:r>
              <a:rPr lang="it-IT" sz="1900" dirty="0" smtClean="0"/>
              <a:t>• autovalutazione ‘realistica’;</a:t>
            </a:r>
          </a:p>
          <a:p>
            <a:r>
              <a:rPr lang="it-IT" sz="1900" dirty="0" smtClean="0"/>
              <a:t>• passaggio dal sapere tacito/implicito a quello</a:t>
            </a:r>
          </a:p>
          <a:p>
            <a:r>
              <a:rPr lang="it-IT" sz="1900" dirty="0" smtClean="0"/>
              <a:t>esplicito; </a:t>
            </a:r>
          </a:p>
          <a:p>
            <a:r>
              <a:rPr lang="it-IT" sz="1900" dirty="0" smtClean="0"/>
              <a:t>• scoperta di attività e competenze;</a:t>
            </a:r>
          </a:p>
          <a:p>
            <a:r>
              <a:rPr lang="it-IT" sz="1900" dirty="0" smtClean="0"/>
              <a:t>• loro ‘nominazione’;</a:t>
            </a:r>
            <a:endParaRPr lang="it-IT" sz="1900" dirty="0"/>
          </a:p>
        </p:txBody>
      </p:sp>
      <p:sp>
        <p:nvSpPr>
          <p:cNvPr id="10" name="Rettangolo 9"/>
          <p:cNvSpPr/>
          <p:nvPr/>
        </p:nvSpPr>
        <p:spPr>
          <a:xfrm>
            <a:off x="1403648" y="260648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 azioni invisibili del tutor</a:t>
            </a:r>
            <a:endParaRPr lang="it-IT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3528" y="3789040"/>
            <a:ext cx="5400600" cy="27238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900" dirty="0" smtClean="0"/>
              <a:t>• auto-riconoscimento e riconoscimento sociale;</a:t>
            </a:r>
          </a:p>
          <a:p>
            <a:r>
              <a:rPr lang="it-IT" sz="1900" dirty="0" smtClean="0"/>
              <a:t>• valorizzazione, apprezzamento;</a:t>
            </a:r>
          </a:p>
          <a:p>
            <a:r>
              <a:rPr lang="it-IT" sz="1900" dirty="0" smtClean="0"/>
              <a:t>• consolidamento della identità;</a:t>
            </a:r>
          </a:p>
          <a:p>
            <a:r>
              <a:rPr lang="it-IT" sz="1900" dirty="0" smtClean="0"/>
              <a:t>• </a:t>
            </a:r>
            <a:r>
              <a:rPr lang="it-IT" sz="1900" dirty="0" err="1" smtClean="0"/>
              <a:t>self-empowerment</a:t>
            </a:r>
            <a:r>
              <a:rPr lang="it-IT" sz="1900" dirty="0" smtClean="0"/>
              <a:t> e </a:t>
            </a:r>
            <a:r>
              <a:rPr lang="it-IT" sz="1900" dirty="0" err="1" smtClean="0"/>
              <a:t>self-efficacy</a:t>
            </a:r>
            <a:r>
              <a:rPr lang="it-IT" sz="1900" dirty="0" smtClean="0"/>
              <a:t>;</a:t>
            </a:r>
          </a:p>
          <a:p>
            <a:r>
              <a:rPr lang="it-IT" sz="1900" dirty="0" smtClean="0"/>
              <a:t>• riflessività e meta-cognizione;</a:t>
            </a:r>
          </a:p>
          <a:p>
            <a:r>
              <a:rPr lang="it-IT" sz="1900" dirty="0" smtClean="0"/>
              <a:t>• apprendimento e sviluppo;</a:t>
            </a:r>
          </a:p>
          <a:p>
            <a:r>
              <a:rPr lang="it-IT" sz="1900" dirty="0" smtClean="0"/>
              <a:t>• capitalizzazione e transfer;</a:t>
            </a:r>
          </a:p>
          <a:p>
            <a:r>
              <a:rPr lang="it-IT" sz="1900" dirty="0" smtClean="0"/>
              <a:t>• apertura;</a:t>
            </a:r>
          </a:p>
          <a:p>
            <a:r>
              <a:rPr lang="it-IT" sz="1900" dirty="0" smtClean="0"/>
              <a:t>• sviluppo </a:t>
            </a:r>
            <a:r>
              <a:rPr lang="it-IT" sz="1900" dirty="0" err="1" smtClean="0"/>
              <a:t>di…</a:t>
            </a:r>
            <a:endParaRPr lang="it-IT" sz="1900" dirty="0"/>
          </a:p>
        </p:txBody>
      </p:sp>
      <p:pic>
        <p:nvPicPr>
          <p:cNvPr id="41986" name="Picture 2" descr="http://www.anacc.org/new/1_foto/2015/Tutor-Z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72816"/>
            <a:ext cx="288032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sistanakademi.com/images/kaynak-taramasi-gozlem-egiti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712968" cy="4239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323528" y="764704"/>
            <a:ext cx="8568952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>
              <a:buFont typeface="Symbol" pitchFamily="18" charset="2"/>
              <a:buChar char=""/>
            </a:pPr>
            <a:r>
              <a:rPr lang="it-IT" dirty="0" smtClean="0"/>
              <a:t>Gestione delle dinamiche interne alla classe</a:t>
            </a:r>
          </a:p>
          <a:p>
            <a:pPr marL="177800" indent="-177800">
              <a:buFont typeface="Symbol" pitchFamily="18" charset="2"/>
              <a:buChar char=""/>
            </a:pPr>
            <a:r>
              <a:rPr lang="it-IT" dirty="0" smtClean="0"/>
              <a:t>Ricorso alle metodologie inclusive</a:t>
            </a:r>
          </a:p>
          <a:p>
            <a:pPr marL="177800" indent="-177800">
              <a:buFont typeface="Symbol" pitchFamily="18" charset="2"/>
              <a:buChar char=""/>
            </a:pPr>
            <a:r>
              <a:rPr lang="it-IT" dirty="0" smtClean="0"/>
              <a:t>Uso di un’efficace mediazione per la materia insegnata</a:t>
            </a:r>
          </a:p>
          <a:p>
            <a:pPr marL="177800" indent="-177800">
              <a:buFont typeface="Symbol" pitchFamily="18" charset="2"/>
              <a:buChar char=""/>
            </a:pPr>
            <a:r>
              <a:rPr lang="it-IT" dirty="0" smtClean="0"/>
              <a:t>Uso dei materiali e delle risorse didattiche predisposte</a:t>
            </a:r>
          </a:p>
          <a:p>
            <a:pPr marL="177800" indent="-177800">
              <a:buFont typeface="Symbol" pitchFamily="18" charset="2"/>
              <a:buChar char=""/>
            </a:pPr>
            <a:r>
              <a:rPr lang="it-IT" dirty="0" smtClean="0"/>
              <a:t>Valorizzazione degli apporti degli allievi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51520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Quali elementi vengono osservati</a:t>
            </a:r>
            <a:endParaRPr lang="it-IT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3528" y="4149080"/>
            <a:ext cx="8496944" cy="21467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lvl="0" indent="-177800" algn="just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it-IT" dirty="0" smtClean="0"/>
              <a:t>l’</a:t>
            </a:r>
            <a:r>
              <a:rPr lang="it-IT" b="1" dirty="0" smtClean="0"/>
              <a:t>attitudine collaborativa del docente</a:t>
            </a:r>
            <a:r>
              <a:rPr lang="it-IT" dirty="0" smtClean="0"/>
              <a:t>: </a:t>
            </a:r>
          </a:p>
          <a:p>
            <a:pPr marL="266700" lvl="0" indent="-266700" algn="just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it-IT" dirty="0" smtClean="0"/>
              <a:t>nei contesti didattici, progettuali, collegiali, con le famiglie e con il personale scolastico; </a:t>
            </a:r>
          </a:p>
          <a:p>
            <a:pPr marL="266700" lvl="0" indent="-266700" algn="just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it-IT" dirty="0" smtClean="0"/>
              <a:t>la </a:t>
            </a:r>
            <a:r>
              <a:rPr lang="it-IT" b="1" dirty="0" smtClean="0"/>
              <a:t>capacità di affrontare situazioni relazionali </a:t>
            </a:r>
            <a:r>
              <a:rPr lang="it-IT" dirty="0" smtClean="0"/>
              <a:t>complesse e dinamiche interculturali; </a:t>
            </a:r>
          </a:p>
          <a:p>
            <a:pPr marL="266700" lvl="0" indent="-266700" algn="just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it-IT" dirty="0" smtClean="0"/>
              <a:t>la </a:t>
            </a:r>
            <a:r>
              <a:rPr lang="it-IT" b="1" dirty="0" smtClean="0"/>
              <a:t>partecipazione attiva </a:t>
            </a:r>
            <a:r>
              <a:rPr lang="it-IT" dirty="0" smtClean="0"/>
              <a:t>e il sostegno ai piani di miglioramento dell’istituzione scolastica.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liceovallone.gov.it/nuovo/wp-content/uploads/2015/10/DOCENTI-ANNO-DI-PR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743200" cy="226695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7544" y="692696"/>
            <a:ext cx="5328592" cy="18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Criteri per la valutazione del docente in periodo di formazione e di prova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67544" y="2420888"/>
            <a:ext cx="8255888" cy="397192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it-I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</a:t>
            </a:r>
            <a:r>
              <a:rPr lang="it-IT" sz="2400" dirty="0" err="1" smtClean="0">
                <a:solidFill>
                  <a:schemeClr val="tx1"/>
                </a:solidFill>
              </a:rPr>
              <a:t>perio</a:t>
            </a:r>
            <a:r>
              <a:rPr kumimoji="0" lang="it-I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di prova e di formazione dei docenti e degli educatori neo assunti ha l’obiettivo di verificare: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it-I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corretto possesso ed esercizio delle competenze culturali, disciplinari, didattiche e metodologiche con riferimento ai nuclei fondanti dei saperi, ai traguardi di competenza e agli obiettivi di apprendimento previsti dagli ordinamenti vigenti;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it-I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corretto possesso ed esercizio delle competenze relazionali, organizzative e gestionali;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it-I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l’osservanza dei doveri connessi con lo status di dipendente pubblico e inerenti la funzione docente;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lphaUcPeriod"/>
              <a:tabLst/>
              <a:defRPr/>
            </a:pPr>
            <a:r>
              <a:rPr kumimoji="0" lang="it-IT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partecipazione alle attività formative e il raggiungimento degli obiettivi  dalle stesse previsti.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23528" y="620688"/>
            <a:ext cx="85689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just"/>
            <a:r>
              <a:rPr lang="it-IT" b="1" dirty="0" smtClean="0"/>
              <a:t>Il docente neoimmesso in ruolo dovrà, come richiesto dalla piattaforma INDIRE,  produrre due UDA da inserire online.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75656" y="1886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Il prodotto finale </a:t>
            </a:r>
            <a:endParaRPr lang="it-IT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1340768"/>
            <a:ext cx="8568952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/>
            <a:r>
              <a:rPr lang="it-IT" dirty="0" smtClean="0"/>
              <a:t>Le UDA, oltre a contenere il materiale cartaceo raccolto durante il percorso formativo , dovranno essere presentate per mezzo di un sunto da effettuare  con un file digitale.</a:t>
            </a:r>
          </a:p>
          <a:p>
            <a:pPr marL="0" lvl="2"/>
            <a:r>
              <a:rPr lang="it-IT" dirty="0" smtClean="0"/>
              <a:t>Il file dovrà essere prodotto in una maniera gradevole ed esaustiva per mezzo seguenti supporti: un </a:t>
            </a:r>
            <a:r>
              <a:rPr lang="it-IT" dirty="0" err="1" smtClean="0"/>
              <a:t>ebook</a:t>
            </a:r>
            <a:r>
              <a:rPr lang="it-IT" dirty="0" smtClean="0"/>
              <a:t> (.pdf), un file di .</a:t>
            </a:r>
            <a:r>
              <a:rPr lang="it-IT" dirty="0" err="1" smtClean="0"/>
              <a:t>ppt</a:t>
            </a:r>
            <a:r>
              <a:rPr lang="it-IT" dirty="0" smtClean="0"/>
              <a:t>, di word, un video .mp4 o .</a:t>
            </a:r>
            <a:r>
              <a:rPr lang="it-IT" dirty="0" err="1" smtClean="0"/>
              <a:t>mov</a:t>
            </a:r>
            <a:r>
              <a:rPr lang="it-IT" dirty="0" smtClean="0"/>
              <a:t>, ecc.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3528" y="3212976"/>
            <a:ext cx="856895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/>
            <a:r>
              <a:rPr lang="it-IT" dirty="0" smtClean="0"/>
              <a:t>Qualunque sia il materiale prodotto deve contenere una copertina con le seguenti informazioni:</a:t>
            </a:r>
          </a:p>
          <a:p>
            <a:pPr marL="0" lvl="2"/>
            <a:r>
              <a:rPr lang="it-IT" b="1" i="1" dirty="0" smtClean="0"/>
              <a:t>nome e cognome del corsista;</a:t>
            </a:r>
          </a:p>
          <a:p>
            <a:pPr marL="0" lvl="2"/>
            <a:r>
              <a:rPr lang="it-IT" b="1" i="1" dirty="0" smtClean="0"/>
              <a:t>nome e cognome del tutor;</a:t>
            </a:r>
          </a:p>
          <a:p>
            <a:pPr marL="0" lvl="3"/>
            <a:r>
              <a:rPr lang="it-IT" b="1" i="1" dirty="0" smtClean="0"/>
              <a:t>nome e cognome del DS;</a:t>
            </a:r>
          </a:p>
          <a:p>
            <a:pPr marL="0" lvl="3"/>
            <a:r>
              <a:rPr lang="it-IT" b="1" i="1" dirty="0" smtClean="0"/>
              <a:t>intestazione istituto;</a:t>
            </a:r>
          </a:p>
          <a:p>
            <a:pPr marL="0" lvl="3"/>
            <a:r>
              <a:rPr lang="it-IT" b="1" i="1" dirty="0" err="1" smtClean="0"/>
              <a:t>a.s.</a:t>
            </a:r>
            <a:r>
              <a:rPr lang="it-IT" b="1" i="1" dirty="0" smtClean="0"/>
              <a:t>, classe e plesso;</a:t>
            </a:r>
          </a:p>
          <a:p>
            <a:pPr marL="0" lvl="3"/>
            <a:r>
              <a:rPr lang="it-IT" b="1" i="1" dirty="0" smtClean="0"/>
              <a:t>titolo dell’esperienza.</a:t>
            </a:r>
          </a:p>
          <a:p>
            <a:pPr marL="0" lvl="2"/>
            <a:r>
              <a:rPr lang="it-IT" dirty="0" smtClean="0"/>
              <a:t>Da un punto di vista organizzativo questo lavoro potrà richiedere qualche incontro a carattere formativo e alcune azioni di supporto.</a:t>
            </a:r>
            <a:endParaRPr lang="it-IT" sz="2000" dirty="0" smtClean="0"/>
          </a:p>
          <a:p>
            <a:pPr marL="0" lvl="2"/>
            <a:r>
              <a:rPr lang="it-IT" dirty="0" smtClean="0"/>
              <a:t>Entro il 31 maggio i materiali devono essere consegnati alla FS, poi al DS che li trasmette al Comitato di Valutazione.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cuolamds.it/wp-content/uploads/2013/12/Schermata-2013-12-02-alle-21.48.10.png"/>
          <p:cNvPicPr>
            <a:picLocks noChangeAspect="1" noChangeArrowheads="1"/>
          </p:cNvPicPr>
          <p:nvPr/>
        </p:nvPicPr>
        <p:blipFill>
          <a:blip r:embed="rId2" cstate="print"/>
          <a:srcRect r="9051" b="76004"/>
          <a:stretch>
            <a:fillRect/>
          </a:stretch>
        </p:blipFill>
        <p:spPr bwMode="auto">
          <a:xfrm>
            <a:off x="251520" y="260648"/>
            <a:ext cx="8640960" cy="1296144"/>
          </a:xfrm>
          <a:prstGeom prst="rect">
            <a:avLst/>
          </a:prstGeom>
          <a:noFill/>
        </p:spPr>
      </p:pic>
      <p:sp>
        <p:nvSpPr>
          <p:cNvPr id="4" name="Segnaposto contenuto 2"/>
          <p:cNvSpPr txBox="1">
            <a:spLocks/>
          </p:cNvSpPr>
          <p:nvPr/>
        </p:nvSpPr>
        <p:spPr>
          <a:xfrm>
            <a:off x="323528" y="1988840"/>
            <a:ext cx="8280921" cy="44644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Dirigente Scolastico mette a disposizione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 docente: 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il Piano dell’Offerta Formativa, 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la documentazione tecnico-didattica 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delle classi </a:t>
            </a:r>
            <a:r>
              <a:rPr kumimoji="0" lang="it-IT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 pertinenza del docente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neo immesso in ruolo.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Sulla base di  tali documenti il docente predispone la  programmazione annuale: 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sugli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esiti di apprendimento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attesi, 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sulle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metodologie didattiche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 utilizzare, 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sulle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strategie inclusive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gli alunni BES e per le eccellenze, 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sugli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strumenti e sui criteri di valutazione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degli alunni. </a:t>
            </a:r>
          </a:p>
          <a:p>
            <a:pPr marL="64008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(art. 4 D.M. 850/2015)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6" name="Picture 4" descr="http://www.lascuolapossibile.it/customfiles/images/articoli/77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3449781" cy="24687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irstcisl.it/reg/195/news/continua-lattivita-formativa-firstcisl-sardegna/content_image_n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748464" cy="4779912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260648"/>
            <a:ext cx="8496944" cy="50405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LE QUATTRO FASI DELL’ATTIVITA’ FORMATIVA</a:t>
            </a:r>
            <a:endParaRPr lang="it-IT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528" y="908720"/>
            <a:ext cx="8424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PT Serif"/>
                <a:ea typeface="Times New Roman" pitchFamily="18" charset="0"/>
                <a:cs typeface="Arial" pitchFamily="34" charset="0"/>
              </a:rPr>
              <a:t>Le attività formative destinate ai docenti neo assunti o comunque in anno di formazione e prova, disciplinate dal D.M. n. 850/2015 e dalla successiva nota MIUR n. 36167 del 05/11/2015, SONO ARTICOLATE IN QUATTRO FASI (articolo 6 del DM 850/15):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4221088"/>
            <a:ext cx="8424936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it-IT" sz="2000" b="1" dirty="0" smtClean="0">
                <a:latin typeface="PT Serif"/>
                <a:ea typeface="Times New Roman" pitchFamily="18" charset="0"/>
                <a:cs typeface="Arial" pitchFamily="34" charset="0"/>
              </a:rPr>
              <a:t>Le attività formative avranno una durata complessiva di 50 ore</a:t>
            </a:r>
            <a:r>
              <a:rPr lang="it-IT" sz="2000" dirty="0" smtClean="0">
                <a:latin typeface="PT Serif"/>
                <a:ea typeface="Times New Roman" pitchFamily="18" charset="0"/>
                <a:cs typeface="Arial" pitchFamily="34" charset="0"/>
              </a:rPr>
              <a:t>: </a:t>
            </a:r>
            <a:r>
              <a:rPr lang="it-IT" sz="2000" b="1" dirty="0" smtClean="0">
                <a:latin typeface="PT Serif"/>
                <a:ea typeface="Times New Roman" pitchFamily="18" charset="0"/>
                <a:cs typeface="Arial" pitchFamily="34" charset="0"/>
              </a:rPr>
              <a:t>3 ore </a:t>
            </a:r>
            <a:r>
              <a:rPr lang="it-IT" sz="2000" dirty="0" smtClean="0">
                <a:latin typeface="PT Serif"/>
                <a:ea typeface="Times New Roman" pitchFamily="18" charset="0"/>
                <a:cs typeface="Arial" pitchFamily="34" charset="0"/>
              </a:rPr>
              <a:t>per l'incontro propedeutico, </a:t>
            </a:r>
            <a:r>
              <a:rPr lang="it-IT" sz="2000" b="1" dirty="0" smtClean="0">
                <a:latin typeface="PT Serif"/>
                <a:ea typeface="Times New Roman" pitchFamily="18" charset="0"/>
                <a:cs typeface="Arial" pitchFamily="34" charset="0"/>
              </a:rPr>
              <a:t>3 ore </a:t>
            </a:r>
            <a:r>
              <a:rPr lang="it-IT" sz="2000" dirty="0" smtClean="0">
                <a:latin typeface="PT Serif"/>
                <a:ea typeface="Times New Roman" pitchFamily="18" charset="0"/>
                <a:cs typeface="Arial" pitchFamily="34" charset="0"/>
              </a:rPr>
              <a:t>per l'incontro di restituzione finale, </a:t>
            </a:r>
            <a:r>
              <a:rPr lang="it-IT" sz="2000" b="1" dirty="0" smtClean="0">
                <a:latin typeface="PT Serif"/>
                <a:ea typeface="Times New Roman" pitchFamily="18" charset="0"/>
                <a:cs typeface="Arial" pitchFamily="34" charset="0"/>
              </a:rPr>
              <a:t>12 ore </a:t>
            </a:r>
            <a:r>
              <a:rPr lang="it-IT" sz="2000" dirty="0" smtClean="0">
                <a:latin typeface="PT Serif"/>
                <a:ea typeface="Times New Roman" pitchFamily="18" charset="0"/>
                <a:cs typeface="Arial" pitchFamily="34" charset="0"/>
              </a:rPr>
              <a:t>per i laboratori formativi, </a:t>
            </a:r>
            <a:r>
              <a:rPr lang="it-IT" sz="2000" b="1" dirty="0" smtClean="0">
                <a:latin typeface="PT Serif"/>
                <a:ea typeface="Times New Roman" pitchFamily="18" charset="0"/>
                <a:cs typeface="Arial" pitchFamily="34" charset="0"/>
              </a:rPr>
              <a:t>12 ore </a:t>
            </a:r>
            <a:r>
              <a:rPr lang="it-IT" sz="2000" dirty="0" smtClean="0">
                <a:latin typeface="PT Serif"/>
                <a:ea typeface="Times New Roman" pitchFamily="18" charset="0"/>
                <a:cs typeface="Arial" pitchFamily="34" charset="0"/>
              </a:rPr>
              <a:t>per le attività di </a:t>
            </a:r>
            <a:r>
              <a:rPr lang="it-IT" sz="2000" dirty="0" err="1" smtClean="0">
                <a:latin typeface="PT Serif"/>
                <a:ea typeface="Times New Roman" pitchFamily="18" charset="0"/>
                <a:cs typeface="Arial" pitchFamily="34" charset="0"/>
              </a:rPr>
              <a:t>peer</a:t>
            </a:r>
            <a:r>
              <a:rPr lang="it-IT" sz="2000" dirty="0" smtClean="0">
                <a:latin typeface="PT Serif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PT Serif"/>
                <a:ea typeface="Times New Roman" pitchFamily="18" charset="0"/>
                <a:cs typeface="Arial" pitchFamily="34" charset="0"/>
              </a:rPr>
              <a:t>to</a:t>
            </a:r>
            <a:r>
              <a:rPr lang="it-IT" sz="2000" dirty="0" smtClean="0">
                <a:latin typeface="PT Serif"/>
                <a:ea typeface="Times New Roman" pitchFamily="18" charset="0"/>
                <a:cs typeface="Arial" pitchFamily="34" charset="0"/>
              </a:rPr>
              <a:t> </a:t>
            </a:r>
            <a:r>
              <a:rPr lang="it-IT" sz="2000" dirty="0" err="1" smtClean="0">
                <a:latin typeface="PT Serif"/>
                <a:ea typeface="Times New Roman" pitchFamily="18" charset="0"/>
                <a:cs typeface="Arial" pitchFamily="34" charset="0"/>
              </a:rPr>
              <a:t>peer</a:t>
            </a:r>
            <a:r>
              <a:rPr lang="it-IT" sz="2000" dirty="0" smtClean="0">
                <a:latin typeface="PT Serif"/>
                <a:ea typeface="Times New Roman" pitchFamily="18" charset="0"/>
                <a:cs typeface="Arial" pitchFamily="34" charset="0"/>
              </a:rPr>
              <a:t> e osservazione in classe, </a:t>
            </a:r>
            <a:r>
              <a:rPr lang="it-IT" sz="2000" b="1" dirty="0" smtClean="0">
                <a:latin typeface="PT Serif"/>
                <a:ea typeface="Times New Roman" pitchFamily="18" charset="0"/>
                <a:cs typeface="Arial" pitchFamily="34" charset="0"/>
              </a:rPr>
              <a:t>14 ore </a:t>
            </a:r>
            <a:r>
              <a:rPr lang="it-IT" sz="2000" dirty="0" smtClean="0">
                <a:latin typeface="PT Serif"/>
                <a:ea typeface="Times New Roman" pitchFamily="18" charset="0"/>
                <a:cs typeface="Arial" pitchFamily="34" charset="0"/>
              </a:rPr>
              <a:t>per la formazione on-line cui devono aggiungersi </a:t>
            </a:r>
            <a:r>
              <a:rPr lang="it-IT" sz="2000" b="1" dirty="0" smtClean="0">
                <a:latin typeface="PT Serif"/>
                <a:ea typeface="Times New Roman" pitchFamily="18" charset="0"/>
                <a:cs typeface="Arial" pitchFamily="34" charset="0"/>
              </a:rPr>
              <a:t>3 ore </a:t>
            </a:r>
            <a:r>
              <a:rPr lang="it-IT" sz="2000" dirty="0" smtClean="0">
                <a:latin typeface="PT Serif"/>
                <a:ea typeface="Times New Roman" pitchFamily="18" charset="0"/>
                <a:cs typeface="Arial" pitchFamily="34" charset="0"/>
              </a:rPr>
              <a:t>per il bilancio iniziale delle competenze e </a:t>
            </a:r>
            <a:r>
              <a:rPr lang="it-IT" sz="2000" b="1" dirty="0" smtClean="0">
                <a:latin typeface="PT Serif"/>
                <a:ea typeface="Times New Roman" pitchFamily="18" charset="0"/>
                <a:cs typeface="Arial" pitchFamily="34" charset="0"/>
              </a:rPr>
              <a:t>3 ore </a:t>
            </a:r>
            <a:r>
              <a:rPr lang="it-IT" sz="2000" dirty="0" smtClean="0">
                <a:latin typeface="PT Serif"/>
                <a:ea typeface="Times New Roman" pitchFamily="18" charset="0"/>
                <a:cs typeface="Arial" pitchFamily="34" charset="0"/>
              </a:rPr>
              <a:t>per quello finale ( bilanci che tratteremo in punti diversi ma fanno parte dell'attività on-line ).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3528" y="2492896"/>
            <a:ext cx="8424936" cy="1446550"/>
          </a:xfrm>
          <a:prstGeom prst="rect">
            <a:avLst/>
          </a:prstGeom>
          <a:solidFill>
            <a:srgbClr val="FFFFCC">
              <a:alpha val="64000"/>
            </a:srgbClr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it-IT" sz="2200" b="1" dirty="0" smtClean="0">
                <a:latin typeface="PT Serif"/>
                <a:ea typeface="Times New Roman" pitchFamily="18" charset="0"/>
                <a:cs typeface="Arial" pitchFamily="34" charset="0"/>
              </a:rPr>
              <a:t>A. INCONTRI PROPEDEUTICI E </a:t>
            </a:r>
            <a:r>
              <a:rPr lang="it-IT" sz="2200" b="1" dirty="0" err="1" smtClean="0">
                <a:latin typeface="PT Serif"/>
                <a:ea typeface="Times New Roman" pitchFamily="18" charset="0"/>
                <a:cs typeface="Arial" pitchFamily="34" charset="0"/>
              </a:rPr>
              <a:t>DI</a:t>
            </a:r>
            <a:r>
              <a:rPr lang="it-IT" sz="2200" b="1" dirty="0" smtClean="0">
                <a:latin typeface="PT Serif"/>
                <a:ea typeface="Times New Roman" pitchFamily="18" charset="0"/>
                <a:cs typeface="Arial" pitchFamily="34" charset="0"/>
              </a:rPr>
              <a:t> RESTITUZIONE FINALE;</a:t>
            </a:r>
            <a:endParaRPr lang="it-IT" sz="2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it-IT" sz="2200" b="1" dirty="0" smtClean="0">
                <a:latin typeface="PT Serif"/>
                <a:ea typeface="Times New Roman" pitchFamily="18" charset="0"/>
                <a:cs typeface="Arial" pitchFamily="34" charset="0"/>
              </a:rPr>
              <a:t>B. LABORATORI FORMATIVI;</a:t>
            </a:r>
            <a:endParaRPr lang="it-IT" sz="2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it-IT" sz="2200" b="1" dirty="0" smtClean="0">
                <a:latin typeface="PT Serif"/>
                <a:ea typeface="Times New Roman" pitchFamily="18" charset="0"/>
                <a:cs typeface="Arial" pitchFamily="34" charset="0"/>
              </a:rPr>
              <a:t>C. “ </a:t>
            </a:r>
            <a:r>
              <a:rPr lang="it-IT" sz="2200" b="1" i="1" dirty="0" smtClean="0">
                <a:latin typeface="PT Serif"/>
                <a:ea typeface="Times New Roman" pitchFamily="18" charset="0"/>
                <a:cs typeface="Arial" pitchFamily="34" charset="0"/>
              </a:rPr>
              <a:t>PEER TO PEER </a:t>
            </a:r>
            <a:r>
              <a:rPr lang="it-IT" sz="2200" b="1" dirty="0" smtClean="0">
                <a:latin typeface="PT Serif"/>
                <a:ea typeface="Times New Roman" pitchFamily="18" charset="0"/>
                <a:cs typeface="Arial" pitchFamily="34" charset="0"/>
              </a:rPr>
              <a:t>” E OSSERVAZIONE IN CLASSE;</a:t>
            </a:r>
            <a:endParaRPr lang="it-IT" sz="2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</a:tabLst>
            </a:pPr>
            <a:r>
              <a:rPr lang="it-IT" sz="2200" b="1" dirty="0" smtClean="0">
                <a:latin typeface="PT Serif"/>
                <a:ea typeface="Times New Roman" pitchFamily="18" charset="0"/>
                <a:cs typeface="Arial" pitchFamily="34" charset="0"/>
              </a:rPr>
              <a:t>D. FORMAZIONE ON-LINE.</a:t>
            </a:r>
            <a:endParaRPr lang="it-IT" sz="2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548680"/>
            <a:ext cx="4896544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AZIONE </a:t>
            </a:r>
            <a:r>
              <a:rPr lang="it-IT" sz="2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PROGETTAZIONE E FORMAZIONE</a:t>
            </a:r>
            <a:endParaRPr kumimoji="0" lang="it-IT" sz="2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628800"/>
            <a:ext cx="8352928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975" indent="-180975" algn="just">
              <a:buFont typeface="Arial" pitchFamily="34" charset="0"/>
              <a:buChar char="•"/>
            </a:pPr>
            <a:r>
              <a:rPr lang="it-IT" sz="2000" dirty="0"/>
              <a:t>Le azioni di progettazione della </a:t>
            </a:r>
            <a:r>
              <a:rPr lang="it-IT" sz="2000" dirty="0" smtClean="0"/>
              <a:t>formazione</a:t>
            </a:r>
          </a:p>
          <a:p>
            <a:pPr marL="180975" indent="-180975" algn="just"/>
            <a:r>
              <a:rPr lang="it-IT" sz="2000" dirty="0" smtClean="0"/>
              <a:t>    per </a:t>
            </a:r>
            <a:r>
              <a:rPr lang="it-IT" sz="2000" dirty="0"/>
              <a:t>i docenti neoassunti sono indicate </a:t>
            </a:r>
            <a:r>
              <a:rPr lang="it-IT" sz="2000" dirty="0" smtClean="0"/>
              <a:t>nella</a:t>
            </a:r>
          </a:p>
          <a:p>
            <a:pPr marL="261938" indent="-261938" algn="just"/>
            <a:r>
              <a:rPr lang="it-IT" sz="2000" dirty="0" smtClean="0"/>
              <a:t>    circolare </a:t>
            </a:r>
            <a:r>
              <a:rPr lang="it-IT" sz="2000" dirty="0"/>
              <a:t>del 5 novembre 2015</a:t>
            </a:r>
          </a:p>
          <a:p>
            <a:pPr marL="180975" lvl="0" indent="-180975" algn="just">
              <a:buFont typeface="Arial" pitchFamily="34" charset="0"/>
              <a:buChar char="•"/>
            </a:pPr>
            <a:r>
              <a:rPr lang="it-IT" sz="2000" dirty="0"/>
              <a:t>Dopo l'</a:t>
            </a:r>
            <a:r>
              <a:rPr lang="it-IT" sz="2000" b="1" dirty="0"/>
              <a:t>incontro propedeutico</a:t>
            </a:r>
            <a:r>
              <a:rPr lang="it-IT" sz="2000" dirty="0"/>
              <a:t> su base territoriale sarà dedicato all’accoglienza dei neoassunti e alla presentazione del percorso formativo</a:t>
            </a:r>
            <a:r>
              <a:rPr lang="it-IT" sz="2000" dirty="0" smtClean="0"/>
              <a:t>;</a:t>
            </a:r>
          </a:p>
          <a:p>
            <a:pPr marL="180975" lvl="0" indent="-180975" algn="just"/>
            <a:endParaRPr lang="it-IT" sz="2000" dirty="0"/>
          </a:p>
          <a:p>
            <a:pPr marL="180975" lvl="0" indent="-180975" algn="just">
              <a:buFont typeface="Arial" pitchFamily="34" charset="0"/>
              <a:buChar char="•"/>
            </a:pPr>
            <a:r>
              <a:rPr lang="it-IT" sz="2000" b="1" dirty="0"/>
              <a:t>la concreta formazione prenderà avvio da un primo bilancio delle competenze professionali</a:t>
            </a:r>
            <a:r>
              <a:rPr lang="it-IT" sz="2000" dirty="0"/>
              <a:t> che ogni docente curerà con l’ausilio del suo tutor (art. 5 del decreto); a tal fine sarà fornito un modello digitale all’interno della piattaforma on-line predisposta da INDIRE, per agevolare la elaborazione di questo primo profilo</a:t>
            </a:r>
            <a:r>
              <a:rPr lang="it-IT" sz="2000" dirty="0" smtClean="0"/>
              <a:t>;</a:t>
            </a:r>
          </a:p>
          <a:p>
            <a:pPr marL="180975" lvl="0" indent="-180975" algn="just"/>
            <a:endParaRPr lang="it-IT" sz="2000" dirty="0"/>
          </a:p>
          <a:p>
            <a:pPr marL="180975" lvl="0" indent="-180975" algn="just">
              <a:buFont typeface="Arial" pitchFamily="34" charset="0"/>
              <a:buChar char="•"/>
            </a:pPr>
            <a:r>
              <a:rPr lang="it-IT" sz="2000" dirty="0"/>
              <a:t>il bilancio di competenze iniziale sarà tradotto in un </a:t>
            </a:r>
            <a:r>
              <a:rPr lang="it-IT" sz="2000" b="1" dirty="0"/>
              <a:t>patto formativo che coinvolge docente neoassunto, tutor e dirigente scolastico</a:t>
            </a:r>
            <a:r>
              <a:rPr lang="it-IT" sz="2000" dirty="0" smtClean="0"/>
              <a:t>;</a:t>
            </a:r>
            <a:endParaRPr lang="it-IT" sz="2000" dirty="0"/>
          </a:p>
        </p:txBody>
      </p:sp>
      <p:pic>
        <p:nvPicPr>
          <p:cNvPr id="30722" name="Picture 2" descr="http://www.savinogi.com/SITO_SAVINO_GESTIONI/soddisfazione_del_cliente_files/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520280" cy="245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20688"/>
            <a:ext cx="8424936" cy="5940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lvl="0" indent="-177800" algn="just">
              <a:buFont typeface="Arial" pitchFamily="34" charset="0"/>
              <a:buChar char="•"/>
            </a:pPr>
            <a:r>
              <a:rPr lang="it-IT" sz="2000" dirty="0" smtClean="0"/>
              <a:t>sulla </a:t>
            </a:r>
            <a:r>
              <a:rPr lang="it-IT" sz="2000" dirty="0"/>
              <a:t>base dei bisogni rilevati l’amministrazione scolastica organizzerà </a:t>
            </a:r>
            <a:r>
              <a:rPr lang="it-IT" sz="2000" dirty="0" smtClean="0"/>
              <a:t>specifici </a:t>
            </a:r>
            <a:r>
              <a:rPr lang="it-IT" sz="2000" b="1" dirty="0"/>
              <a:t>laboratori di formazione</a:t>
            </a:r>
            <a:r>
              <a:rPr lang="it-IT" sz="2000" dirty="0"/>
              <a:t> (art. 8 del decreto), </a:t>
            </a:r>
            <a:r>
              <a:rPr lang="it-IT" sz="2000" b="1" dirty="0"/>
              <a:t>la cui frequenza è obbligatoria per complessive 12 ore di attività</a:t>
            </a:r>
            <a:r>
              <a:rPr lang="it-IT" sz="2000" dirty="0"/>
              <a:t>, con la possibilità, per i docenti, di optare tra le diverse proposte formative offerte a livello territoriale;</a:t>
            </a:r>
          </a:p>
          <a:p>
            <a:pPr marL="177800" lvl="0" indent="-177800" algn="just">
              <a:buFont typeface="Arial" pitchFamily="34" charset="0"/>
              <a:buChar char="•"/>
            </a:pPr>
            <a:r>
              <a:rPr lang="it-IT" sz="2000" dirty="0"/>
              <a:t>a partire dal terzo mese di servizio avranno inizio momenti di </a:t>
            </a:r>
            <a:r>
              <a:rPr lang="it-IT" sz="2000" b="1" dirty="0"/>
              <a:t>reciproca osservazione in classe concordati tra docente tutor e docente neo-assunto (</a:t>
            </a:r>
            <a:r>
              <a:rPr lang="it-IT" sz="2000" b="1" dirty="0" err="1"/>
              <a:t>peer</a:t>
            </a:r>
            <a:r>
              <a:rPr lang="it-IT" sz="2000" b="1" dirty="0"/>
              <a:t> </a:t>
            </a:r>
            <a:r>
              <a:rPr lang="it-IT" sz="2000" b="1" dirty="0" err="1"/>
              <a:t>to</a:t>
            </a:r>
            <a:r>
              <a:rPr lang="it-IT" sz="2000" b="1" dirty="0"/>
              <a:t> </a:t>
            </a:r>
            <a:r>
              <a:rPr lang="it-IT" sz="2000" b="1" dirty="0" err="1"/>
              <a:t>peer</a:t>
            </a:r>
            <a:r>
              <a:rPr lang="it-IT" sz="2000" b="1" dirty="0"/>
              <a:t>)</a:t>
            </a:r>
            <a:r>
              <a:rPr lang="it-IT" sz="2000" dirty="0"/>
              <a:t>, per favorire il consolidamento e il miglioramento delle capacità didattiche e di gestione della classe (art. 9 del decreto); a tal fine saranno successivamente fornite opportune linee guida;</a:t>
            </a:r>
          </a:p>
          <a:p>
            <a:pPr marL="177800" lvl="0" indent="-177800" algn="just">
              <a:buFont typeface="Arial" pitchFamily="34" charset="0"/>
              <a:buChar char="•"/>
            </a:pPr>
            <a:r>
              <a:rPr lang="it-IT" sz="2000" dirty="0"/>
              <a:t>la formazione on </a:t>
            </a:r>
            <a:r>
              <a:rPr lang="it-IT" sz="2000" dirty="0" err="1"/>
              <a:t>line</a:t>
            </a:r>
            <a:r>
              <a:rPr lang="it-IT" sz="2000" dirty="0"/>
              <a:t> (art. 10 del decreto) sarà curata da INDIRE, con la messa a disposizione di una </a:t>
            </a:r>
            <a:r>
              <a:rPr lang="it-IT" sz="2000" b="1" dirty="0"/>
              <a:t>piattaforma dedicata</a:t>
            </a:r>
            <a:r>
              <a:rPr lang="it-IT" sz="2000" dirty="0"/>
              <a:t>, in cui ogni docente potrà documentare, in guisa di portfolio (art. 11 del decreto), le proprie esperienze formative, didattiche e di </a:t>
            </a:r>
            <a:r>
              <a:rPr lang="it-IT" sz="2000" dirty="0" err="1"/>
              <a:t>peer</a:t>
            </a:r>
            <a:r>
              <a:rPr lang="it-IT" sz="2000" dirty="0"/>
              <a:t> </a:t>
            </a:r>
            <a:r>
              <a:rPr lang="it-IT" sz="2000" dirty="0" err="1"/>
              <a:t>review</a:t>
            </a:r>
            <a:r>
              <a:rPr lang="it-IT" sz="2000" dirty="0"/>
              <a:t>.La piattaforma consentirà inoltre di fruire delle risorse didattiche digitali messe a disposizione da INDIRE;</a:t>
            </a:r>
          </a:p>
          <a:p>
            <a:pPr marL="177800" lvl="0" indent="-177800" algn="just">
              <a:buFont typeface="Arial" pitchFamily="34" charset="0"/>
              <a:buChar char="•"/>
            </a:pPr>
            <a:r>
              <a:rPr lang="it-IT" sz="2000" b="1" dirty="0"/>
              <a:t>le attività formative saranno concluse da un incontro finale </a:t>
            </a:r>
            <a:r>
              <a:rPr lang="it-IT" sz="2000" dirty="0"/>
              <a:t>(art. 7 del decreto) per la valutazione dell’attività realizzata.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88640"/>
            <a:ext cx="8424936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PERCORSO E NORMATIVE</a:t>
            </a:r>
            <a:endParaRPr kumimoji="0" lang="it-IT" sz="2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 l="25819" t="4600"/>
          <a:stretch>
            <a:fillRect/>
          </a:stretch>
        </p:blipFill>
        <p:spPr bwMode="auto">
          <a:xfrm>
            <a:off x="2483769" y="850327"/>
            <a:ext cx="6480720" cy="5812331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9512" y="980728"/>
            <a:ext cx="2267744" cy="10081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2000" dirty="0"/>
              <a:t>Incontri propedeutici e di restituzione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71600" y="260648"/>
            <a:ext cx="7344816" cy="50405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IL PERCORSO IN SINTESI</a:t>
            </a:r>
            <a:endParaRPr lang="it-IT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9512" y="2492896"/>
            <a:ext cx="2304256" cy="64807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2000" dirty="0"/>
              <a:t>Laboratori formativi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79512" y="3789040"/>
            <a:ext cx="2304256" cy="64807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2000" dirty="0" err="1"/>
              <a:t>Peer</a:t>
            </a:r>
            <a:r>
              <a:rPr lang="it-IT" sz="2000" dirty="0"/>
              <a:t> </a:t>
            </a:r>
            <a:r>
              <a:rPr lang="it-IT" sz="2000" dirty="0" err="1"/>
              <a:t>to</a:t>
            </a:r>
            <a:r>
              <a:rPr lang="it-IT" sz="2000" dirty="0"/>
              <a:t> </a:t>
            </a:r>
            <a:r>
              <a:rPr lang="it-IT" sz="2000" dirty="0" err="1"/>
              <a:t>peer</a:t>
            </a:r>
            <a:endParaRPr lang="it-IT" sz="20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79512" y="5229200"/>
            <a:ext cx="2304256" cy="115212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it-IT" sz="2000" dirty="0"/>
              <a:t>Formazione on </a:t>
            </a:r>
            <a:r>
              <a:rPr lang="it-IT" sz="2000" dirty="0" err="1"/>
              <a:t>line</a:t>
            </a:r>
            <a:r>
              <a:rPr lang="it-IT" sz="2000" dirty="0"/>
              <a:t> e portfolio professionale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 l="5128" r="10187" b="34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836712"/>
            <a:ext cx="446449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L'ambiente Indire nasce per offrire ai docenti neoassunti una serie di attività guidate di analisi e di riflessione sul proprio percorso di formazione.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88640"/>
            <a:ext cx="8208912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AMBIENTE INDIRE</a:t>
            </a:r>
            <a:endParaRPr kumimoji="0" lang="it-IT" sz="2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5717287"/>
            <a:ext cx="842493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durata della formazione online è stimata in 20 ore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ma non è previsto il tracciamento automatico delle attività svolte sulla piattaforma.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2420888"/>
            <a:ext cx="842493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piattaforma consente l'elaborazione del curriculum formativo e del bilancio di competenze iniziale e finale; offre supporto nella progettazione, documentazione e riflessione su due attività didattiche e permette un accesso guidato a molteplici materiali di studio.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4221088"/>
            <a:ext cx="842493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L'ambiente raccoglie inoltre i questionari di monitoraggio delle varie fasi della formazione: incontri iniziali e finali, laboratori formativi, attività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peer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peer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formazione online.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566</TotalTime>
  <Words>3192</Words>
  <Application>Microsoft Office PowerPoint</Application>
  <PresentationFormat>Presentazione su schermo (4:3)</PresentationFormat>
  <Paragraphs>238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Città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Alcuni materiali tratti dalla piattaforma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Francesco</dc:creator>
  <cp:lastModifiedBy>Francesco</cp:lastModifiedBy>
  <cp:revision>124</cp:revision>
  <dcterms:created xsi:type="dcterms:W3CDTF">2016-04-12T19:15:47Z</dcterms:created>
  <dcterms:modified xsi:type="dcterms:W3CDTF">2016-04-18T07:32:59Z</dcterms:modified>
</cp:coreProperties>
</file>